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6650" r:id="rId1"/>
  </p:sldMasterIdLst>
  <p:notesMasterIdLst>
    <p:notesMasterId r:id="rId19"/>
  </p:notesMasterIdLst>
  <p:handoutMasterIdLst>
    <p:handoutMasterId r:id="rId20"/>
  </p:handoutMasterIdLst>
  <p:sldIdLst>
    <p:sldId id="296" r:id="rId2"/>
    <p:sldId id="282" r:id="rId3"/>
    <p:sldId id="284" r:id="rId4"/>
    <p:sldId id="311" r:id="rId5"/>
    <p:sldId id="310" r:id="rId6"/>
    <p:sldId id="309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2" r:id="rId16"/>
    <p:sldId id="321" r:id="rId17"/>
    <p:sldId id="264" r:id="rId18"/>
  </p:sldIdLst>
  <p:sldSz cx="9144000" cy="6858000" type="screen4x3"/>
  <p:notesSz cx="6724650" cy="97742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D8FCD"/>
    <a:srgbClr val="E73952"/>
    <a:srgbClr val="AC9FAF"/>
    <a:srgbClr val="F7BBC4"/>
    <a:srgbClr val="C5A8C8"/>
    <a:srgbClr val="F9D7DD"/>
    <a:srgbClr val="FCEAED"/>
    <a:srgbClr val="D6B7E3"/>
    <a:srgbClr val="008000"/>
    <a:srgbClr val="DFDBE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5946" autoAdjust="0"/>
  </p:normalViewPr>
  <p:slideViewPr>
    <p:cSldViewPr>
      <p:cViewPr varScale="1">
        <p:scale>
          <a:sx n="97" d="100"/>
          <a:sy n="97" d="100"/>
        </p:scale>
        <p:origin x="-114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9118914041994753"/>
          <c:y val="3.1250000000000007E-2"/>
          <c:w val="0.68116490757804271"/>
          <c:h val="0.80726304133858273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Первоначальный план на 2022 год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50779.5</c:v>
                </c:pt>
                <c:pt idx="1">
                  <c:v>50779.5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Уточненный план на 2022 год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50679.6</c:v>
                </c:pt>
                <c:pt idx="1">
                  <c:v>57147.3</c:v>
                </c:pt>
              </c:numCache>
            </c:numRef>
          </c:val>
        </c:ser>
        <c:axId val="53107328"/>
        <c:axId val="53129600"/>
      </c:barChart>
      <c:catAx>
        <c:axId val="53107328"/>
        <c:scaling>
          <c:orientation val="minMax"/>
        </c:scaling>
        <c:axPos val="l"/>
        <c:tickLblPos val="nextTo"/>
        <c:crossAx val="53129600"/>
        <c:crosses val="autoZero"/>
        <c:auto val="1"/>
        <c:lblAlgn val="ctr"/>
        <c:lblOffset val="100"/>
      </c:catAx>
      <c:valAx>
        <c:axId val="53129600"/>
        <c:scaling>
          <c:orientation val="minMax"/>
        </c:scaling>
        <c:axPos val="b"/>
        <c:majorGridlines/>
        <c:numFmt formatCode="0.0" sourceLinked="1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53107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049198637404505"/>
          <c:y val="0.37653001968503935"/>
          <c:w val="0.33865248226950367"/>
          <c:h val="0.34173917322834652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5281277340332486"/>
          <c:y val="0.05"/>
          <c:w val="0.62480089610011114"/>
          <c:h val="0.81038804133858378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Уточненный план на 2022 год</c:v>
                </c:pt>
              </c:strCache>
            </c:strRef>
          </c:tx>
          <c:spPr>
            <a:solidFill>
              <a:srgbClr val="7030A0"/>
            </a:solidFill>
          </c:spPr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50679.6</c:v>
                </c:pt>
                <c:pt idx="1">
                  <c:v>57147.3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51959.8</c:v>
                </c:pt>
                <c:pt idx="1">
                  <c:v>54429.5</c:v>
                </c:pt>
              </c:numCache>
            </c:numRef>
          </c:val>
        </c:ser>
        <c:axId val="79352960"/>
        <c:axId val="79354496"/>
      </c:barChart>
      <c:catAx>
        <c:axId val="79352960"/>
        <c:scaling>
          <c:orientation val="minMax"/>
        </c:scaling>
        <c:axPos val="l"/>
        <c:tickLblPos val="nextTo"/>
        <c:crossAx val="79354496"/>
        <c:crosses val="autoZero"/>
        <c:auto val="1"/>
        <c:lblAlgn val="ctr"/>
        <c:lblOffset val="100"/>
      </c:catAx>
      <c:valAx>
        <c:axId val="79354496"/>
        <c:scaling>
          <c:orientation val="minMax"/>
        </c:scaling>
        <c:axPos val="b"/>
        <c:majorGridlines/>
        <c:numFmt formatCode="0.0" sourceLinked="1"/>
        <c:tickLblPos val="nextTo"/>
        <c:txPr>
          <a:bodyPr/>
          <a:lstStyle/>
          <a:p>
            <a:pPr>
              <a:defRPr sz="1350" baseline="0"/>
            </a:pPr>
            <a:endParaRPr lang="ru-RU"/>
          </a:p>
        </c:txPr>
        <c:crossAx val="79352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025895200599964"/>
          <c:y val="0.46090501968503939"/>
          <c:w val="0.29974104799400081"/>
          <c:h val="0.15159694881889801"/>
        </c:manualLayout>
      </c:layout>
    </c:legend>
    <c:plotVisOnly val="1"/>
  </c:chart>
  <c:txPr>
    <a:bodyPr/>
    <a:lstStyle/>
    <a:p>
      <a:pPr>
        <a:defRPr sz="1700" baseline="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1741817199320673"/>
          <c:y val="0.22532511266280392"/>
          <c:w val="0.52620908599660265"/>
          <c:h val="0.6751361858069614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Уд.вес, %</c:v>
                </c:pt>
              </c:strCache>
            </c:strRef>
          </c:tx>
          <c:explosion val="37"/>
          <c:dPt>
            <c:idx val="0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12.6</c:v>
                </c:pt>
                <c:pt idx="1">
                  <c:v>0.1</c:v>
                </c:pt>
                <c:pt idx="2" formatCode="General">
                  <c:v>87.3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2513683032268064"/>
          <c:y val="0.20682290892883667"/>
          <c:w val="0.37486322998687754"/>
          <c:h val="0.6681149114173228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 smtClean="0"/>
              <a:t>Уд.вес</a:t>
            </a:r>
            <a:r>
              <a:rPr lang="ru-RU" dirty="0" smtClean="0"/>
              <a:t> </a:t>
            </a:r>
            <a:r>
              <a:rPr lang="ru-RU" dirty="0"/>
              <a:t>%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уд.вес %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Акцизы</c:v>
                </c:pt>
                <c:pt idx="2">
                  <c:v>Налог на имущество</c:v>
                </c:pt>
                <c:pt idx="3">
                  <c:v>Транспортный налог</c:v>
                </c:pt>
                <c:pt idx="4">
                  <c:v>Земельный налог</c:v>
                </c:pt>
                <c:pt idx="5">
                  <c:v>Гос.пошлина</c:v>
                </c:pt>
                <c:pt idx="6">
                  <c:v>Прочие доходы от компенсации затрат</c:v>
                </c:pt>
                <c:pt idx="7">
                  <c:v>ШТРАФЫ, САНКЦИИ, ВОЗМЕЩЕНИЕ УЩЕРБА
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 formatCode="General">
                  <c:v>28.6</c:v>
                </c:pt>
                <c:pt idx="1">
                  <c:v>66.099999999999994</c:v>
                </c:pt>
                <c:pt idx="2">
                  <c:v>3.2</c:v>
                </c:pt>
                <c:pt idx="3">
                  <c:v>0.6</c:v>
                </c:pt>
                <c:pt idx="4">
                  <c:v>0.8</c:v>
                </c:pt>
                <c:pt idx="5">
                  <c:v>0.1</c:v>
                </c:pt>
                <c:pt idx="6">
                  <c:v>0.1</c:v>
                </c:pt>
                <c:pt idx="7">
                  <c:v>0.5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570349812830976"/>
          <c:y val="0.12234793307086597"/>
          <c:w val="0.33429654267354514"/>
          <c:h val="0.68122454520771114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4.8477564102564076E-2"/>
          <c:y val="5.7738095238095297E-2"/>
          <c:w val="0.55368589743589824"/>
          <c:h val="0.8226190476190480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Социальная политика</c:v>
                </c:pt>
                <c:pt idx="7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Лист1!$B$2:$B$9</c:f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Социальная политика</c:v>
                </c:pt>
                <c:pt idx="7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Лист1!$C$2:$C$9</c:f>
              <c:numCache>
                <c:formatCode>#,##0.0</c:formatCode>
                <c:ptCount val="8"/>
                <c:pt idx="0">
                  <c:v>34.5</c:v>
                </c:pt>
                <c:pt idx="1">
                  <c:v>0.5</c:v>
                </c:pt>
                <c:pt idx="2">
                  <c:v>1.4</c:v>
                </c:pt>
                <c:pt idx="3">
                  <c:v>14.2</c:v>
                </c:pt>
                <c:pt idx="4">
                  <c:v>8.1</c:v>
                </c:pt>
                <c:pt idx="5">
                  <c:v>0.1</c:v>
                </c:pt>
                <c:pt idx="6">
                  <c:v>0.3</c:v>
                </c:pt>
                <c:pt idx="7">
                  <c:v>40.9</c:v>
                </c:pt>
              </c:numCache>
            </c:numRef>
          </c:val>
        </c:ser>
        <c:firstSliceAng val="0"/>
      </c:pieChart>
    </c:plotArea>
    <c:legend>
      <c:legendPos val="tr"/>
      <c:layout>
        <c:manualLayout>
          <c:xMode val="edge"/>
          <c:yMode val="edge"/>
          <c:x val="0.65975393700787466"/>
          <c:y val="1.4285714285714285E-2"/>
          <c:w val="0.33063067837674165"/>
          <c:h val="0.98571428571428532"/>
        </c:manualLayout>
      </c:layout>
      <c:overlay val="1"/>
      <c:txPr>
        <a:bodyPr/>
        <a:lstStyle/>
        <a:p>
          <a:pPr>
            <a:defRPr sz="1000" kern="1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0.275</cdr:x>
      <cdr:y>0.14375</cdr:y>
    </cdr:from>
    <cdr:to>
      <cdr:x>0.45</cdr:x>
      <cdr:y>0.18125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76400" y="584200"/>
          <a:ext cx="1066800" cy="152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57 147,3</a:t>
          </a:r>
        </a:p>
        <a:p xmlns:a="http://schemas.openxmlformats.org/drawingml/2006/main">
          <a:endParaRPr lang="ru-RU" sz="1600" b="1" i="0" u="none" strike="noStrike" dirty="0" smtClean="0">
            <a:latin typeface="+mn-lt"/>
            <a:ea typeface="+mn-ea"/>
            <a:cs typeface="+mn-cs"/>
          </a:endParaRPr>
        </a:p>
        <a:p xmlns:a="http://schemas.openxmlformats.org/drawingml/2006/main">
          <a:r>
            <a:rPr lang="ru-RU" sz="1600" b="1" dirty="0" smtClean="0"/>
            <a:t> 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0.24468</cdr:x>
      <cdr:y>0.15</cdr:y>
    </cdr:from>
    <cdr:to>
      <cdr:x>0.43218</cdr:x>
      <cdr:y>0.20625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52600" y="609600"/>
          <a:ext cx="1343025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0.26596</cdr:x>
      <cdr:y>0.24375</cdr:y>
    </cdr:from>
    <cdr:to>
      <cdr:x>0.41702</cdr:x>
      <cdr:y>0.325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905000" y="990600"/>
          <a:ext cx="1082013" cy="330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500" dirty="0" smtClean="0"/>
            <a:t>50 779,5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0.24468</cdr:x>
      <cdr:y>0.65625</cdr:y>
    </cdr:from>
    <cdr:to>
      <cdr:x>0.40426</cdr:x>
      <cdr:y>0.7375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752600" y="2667000"/>
          <a:ext cx="1143000" cy="330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500" dirty="0" smtClean="0"/>
            <a:t>50 779,5</a:t>
          </a:r>
        </a:p>
      </cdr:txBody>
    </cdr:sp>
  </cdr:relSizeAnchor>
  <cdr:relSizeAnchor xmlns:cdr="http://schemas.openxmlformats.org/drawingml/2006/chartDrawing">
    <cdr:from>
      <cdr:x>0.24468</cdr:x>
      <cdr:y>0.525</cdr:y>
    </cdr:from>
    <cdr:to>
      <cdr:x>0.39468</cdr:x>
      <cdr:y>0.61875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752600" y="2133600"/>
          <a:ext cx="107442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500" b="1" dirty="0" smtClean="0"/>
            <a:t>50 679,6</a:t>
          </a:r>
        </a:p>
        <a:p xmlns:a="http://schemas.openxmlformats.org/drawingml/2006/main">
          <a:endParaRPr lang="ru-RU" sz="1500" b="1" dirty="0" smtClean="0"/>
        </a:p>
        <a:p xmlns:a="http://schemas.openxmlformats.org/drawingml/2006/main">
          <a:endParaRPr lang="ru-RU" sz="1400" b="1" dirty="0" smtClean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t" anchorCtr="0" compatLnSpc="1">
            <a:prstTxWarp prst="textNoShape">
              <a:avLst/>
            </a:prstTxWarp>
          </a:bodyPr>
          <a:lstStyle>
            <a:lvl1pPr defTabSz="900622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10000" y="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t" anchorCtr="0" compatLnSpc="1">
            <a:prstTxWarp prst="textNoShape">
              <a:avLst/>
            </a:prstTxWarp>
          </a:bodyPr>
          <a:lstStyle>
            <a:lvl1pPr algn="r" defTabSz="900622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D3FDB4DB-2C06-4C63-8E45-F6A8079BF4EF}" type="datetimeFigureOut">
              <a:rPr lang="ru-RU"/>
              <a:pPr>
                <a:defRPr/>
              </a:pPr>
              <a:t>30.05.2023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28370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b" anchorCtr="0" compatLnSpc="1">
            <a:prstTxWarp prst="textNoShape">
              <a:avLst/>
            </a:prstTxWarp>
          </a:bodyPr>
          <a:lstStyle>
            <a:lvl1pPr defTabSz="900622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10000" y="928370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b" anchorCtr="0" compatLnSpc="1">
            <a:prstTxWarp prst="textNoShape">
              <a:avLst/>
            </a:prstTxWarp>
          </a:bodyPr>
          <a:lstStyle>
            <a:lvl1pPr algn="r" defTabSz="898525" eaLnBrk="1" hangingPunct="1">
              <a:defRPr sz="1200" smtClean="0"/>
            </a:lvl1pPr>
          </a:lstStyle>
          <a:p>
            <a:pPr>
              <a:defRPr/>
            </a:pPr>
            <a:fld id="{51814974-E1E2-47B0-9DD3-96C4C32CC04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1831765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t" anchorCtr="0" compatLnSpc="1">
            <a:prstTxWarp prst="textNoShape">
              <a:avLst/>
            </a:prstTxWarp>
          </a:bodyPr>
          <a:lstStyle>
            <a:lvl1pPr defTabSz="900622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t" anchorCtr="0" compatLnSpc="1">
            <a:prstTxWarp prst="textNoShape">
              <a:avLst/>
            </a:prstTxWarp>
          </a:bodyPr>
          <a:lstStyle>
            <a:lvl1pPr algn="r" defTabSz="900622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33425"/>
            <a:ext cx="4887912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43438"/>
            <a:ext cx="5381625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70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b" anchorCtr="0" compatLnSpc="1">
            <a:prstTxWarp prst="textNoShape">
              <a:avLst/>
            </a:prstTxWarp>
          </a:bodyPr>
          <a:lstStyle>
            <a:lvl1pPr defTabSz="900622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283700"/>
            <a:ext cx="2913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04" tIns="45151" rIns="90304" bIns="45151" numCol="1" anchor="b" anchorCtr="0" compatLnSpc="1">
            <a:prstTxWarp prst="textNoShape">
              <a:avLst/>
            </a:prstTxWarp>
          </a:bodyPr>
          <a:lstStyle>
            <a:lvl1pPr algn="r" defTabSz="898525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6DE8015-C661-4FCD-92A0-1D88B52D9F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5031996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0641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/>
            <a:endParaRPr lang="ru-RU" altLang="ru-RU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5613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58938DA-609B-465C-B4E9-15356CCDECC3}" type="datetime1">
              <a:rPr lang="ru-RU" smtClean="0"/>
              <a:pPr>
                <a:defRPr/>
              </a:pPr>
              <a:t>30.05.2023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39EF6D2-CAD0-47EE-8077-7E92EA3E441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78E438-0674-416C-A796-B1C06A261F2C}" type="datetime1">
              <a:rPr lang="ru-RU" smtClean="0"/>
              <a:pPr>
                <a:defRPr/>
              </a:pPr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6B1FFD-4A51-499A-ACD4-5E0075B2312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8049115-9DE1-4E9A-BA9F-F2C73FBBAD4E}" type="datetime1">
              <a:rPr lang="ru-RU" smtClean="0"/>
              <a:pPr>
                <a:defRPr/>
              </a:pPr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31B1DD1-769E-40B8-A5D9-3359B284015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5E1F67-15C7-4989-980F-2FB19F0CC7E6}" type="datetime1">
              <a:rPr lang="ru-RU" smtClean="0"/>
              <a:pPr>
                <a:defRPr/>
              </a:pPr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98CEBF6-BB7D-40B5-B849-7F9F5D9FD737}" type="datetime1">
              <a:rPr lang="ru-RU" smtClean="0"/>
              <a:pPr>
                <a:defRPr/>
              </a:pPr>
              <a:t>30.05.2023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886BFE-02C8-4534-AE37-9529C056AA7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FA02C85-ECBC-4619-9BF6-196FB9C59891}" type="datetime1">
              <a:rPr lang="ru-RU" smtClean="0"/>
              <a:pPr>
                <a:defRPr/>
              </a:pPr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899310-D78A-4910-BE74-14732FC1FCC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8193FE-62D4-4F9E-8DE1-4223430F28D2}" type="datetime1">
              <a:rPr lang="ru-RU" smtClean="0"/>
              <a:pPr>
                <a:defRPr/>
              </a:pPr>
              <a:t>30.05.2023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723E593-7603-4428-ACD8-5B4657DEEF6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3B2F39-5AF3-4F01-8B09-6D5F42CD97DD}" type="datetime1">
              <a:rPr lang="ru-RU" smtClean="0"/>
              <a:pPr>
                <a:defRPr/>
              </a:pPr>
              <a:t>30.05.2023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557986-1FF8-439D-9E90-3FBDF60C95A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1315071-61B2-4933-8B87-6B431D9E7444}" type="datetime1">
              <a:rPr lang="ru-RU" smtClean="0"/>
              <a:pPr>
                <a:defRPr/>
              </a:pPr>
              <a:t>30.05.2023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815DBA2-ED5D-4A61-AD49-C4B4C9FE307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1EE72748-9746-488A-B8E7-E3ABF954B1FB}" type="datetime1">
              <a:rPr lang="ru-RU" smtClean="0"/>
              <a:pPr>
                <a:defRPr/>
              </a:pPr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98AF9F1-C9A3-4D69-B006-6A34BF334B7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C7ABA75-F761-40C6-88CF-253FE54A8CAD}" type="datetime1">
              <a:rPr lang="ru-RU" smtClean="0"/>
              <a:pPr>
                <a:defRPr/>
              </a:pPr>
              <a:t>30.05.2023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B9B1611-71B3-4510-AA68-965826CA87E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6B3E3F9-5B02-424B-A52E-B9EE79835284}" type="datetime1">
              <a:rPr lang="ru-RU" smtClean="0"/>
              <a:pPr>
                <a:defRPr/>
              </a:pPr>
              <a:t>30.05.2023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ACE14CD-BB83-404C-AE8C-D72C9BD1722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51" r:id="rId1"/>
    <p:sldLayoutId id="2147486652" r:id="rId2"/>
    <p:sldLayoutId id="2147486653" r:id="rId3"/>
    <p:sldLayoutId id="2147486654" r:id="rId4"/>
    <p:sldLayoutId id="2147486655" r:id="rId5"/>
    <p:sldLayoutId id="2147486656" r:id="rId6"/>
    <p:sldLayoutId id="2147486657" r:id="rId7"/>
    <p:sldLayoutId id="2147486658" r:id="rId8"/>
    <p:sldLayoutId id="2147486659" r:id="rId9"/>
    <p:sldLayoutId id="2147486660" r:id="rId10"/>
    <p:sldLayoutId id="214748666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admsitomino@mail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sytomino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 descr="C:\Users\sahnoaa\Desktop\img7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бюджета </a:t>
            </a:r>
            <a:b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Сытомино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6800" y="2971800"/>
            <a:ext cx="6858000" cy="1655762"/>
          </a:xfrm>
        </p:spPr>
        <p:txBody>
          <a:bodyPr>
            <a:normAutofit/>
          </a:bodyPr>
          <a:lstStyle/>
          <a:p>
            <a:pPr defTabSz="457207"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ru-RU" sz="3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457207">
              <a:buClr>
                <a:schemeClr val="bg2">
                  <a:lumMod val="40000"/>
                  <a:lumOff val="60000"/>
                </a:schemeClr>
              </a:buClr>
              <a:defRPr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2022 год</a:t>
            </a:r>
          </a:p>
          <a:p>
            <a:pPr defTabSz="457207"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ru-RU" sz="40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57207"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ru-RU" b="1" dirty="0" smtClean="0"/>
          </a:p>
          <a:p>
            <a:pPr defTabSz="457207"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ru-RU" b="1" dirty="0" smtClean="0"/>
          </a:p>
          <a:p>
            <a:pPr defTabSz="457207">
              <a:lnSpc>
                <a:spcPct val="120000"/>
              </a:lnSpc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ru-RU" b="1" dirty="0" smtClean="0"/>
          </a:p>
          <a:p>
            <a:endParaRPr lang="ru-RU" dirty="0"/>
          </a:p>
        </p:txBody>
      </p:sp>
      <p:pic>
        <p:nvPicPr>
          <p:cNvPr id="25601" name="Picture 1" descr="C:\Users\Админ\Desktop\6ac602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4190998"/>
            <a:ext cx="2514600" cy="25145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686800" cy="452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/>
                <a:gridCol w="2286000"/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исполнение, тыс.руб.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Уд.вес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Дотация на выравнивание бюджетной обеспеченности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9 566,6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329,8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трансферты, передаваемые бюджету с.п.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Сытомино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 бюджета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Сургутского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района на осуществление части полномочий по решению вопросов местного значения в соответствии с заключенными соглашениями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1 258,8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34 066,8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74,7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бюджетов бюджетной системы Российской Федерации от возврата бюджетами бюджетной системы и организациями остатков субсидий, субвенций и иных межбюджетных трансфертов, имеющих целевое назначение, прошлых лет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362,0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45 584,0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8134350" cy="77787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о полученных межбюджетных трансфертах МО с.п. Сытомино 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860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362200"/>
          <a:ext cx="800100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/>
                <a:gridCol w="400050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22 267,0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22 267,0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об иных межбюджетных трансфертах на финансовое обеспечение полномочий, передаваемых на уровень муниципального района </a:t>
            </a:r>
            <a:b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4267200"/>
            <a:ext cx="762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Соглашение № 132 от 18.03.2022г. «О передаче осуществления части полномочий органов местного самоуправления муниципального образования сельское поселение </a:t>
            </a:r>
            <a:r>
              <a:rPr lang="ru-RU" dirty="0" err="1" smtClean="0"/>
              <a:t>Сытомино</a:t>
            </a:r>
            <a:r>
              <a:rPr lang="ru-RU" dirty="0" smtClean="0"/>
              <a:t> органам местного самоуправления муниципального образования </a:t>
            </a:r>
            <a:r>
              <a:rPr lang="ru-RU" dirty="0" err="1" smtClean="0"/>
              <a:t>Сургутский</a:t>
            </a:r>
            <a:r>
              <a:rPr lang="ru-RU" dirty="0" smtClean="0"/>
              <a:t> район»</a:t>
            </a:r>
          </a:p>
          <a:p>
            <a:r>
              <a:rPr lang="ru-RU" dirty="0" smtClean="0"/>
              <a:t>- Соглашение № 59 от 19.11.2020 «О передаче осуществления полномочий контрольно-счетного органа по осуществлению внешнего муниципального финансового контроля»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1981200"/>
          <a:ext cx="8610600" cy="4379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  <a:gridCol w="1828800"/>
                <a:gridCol w="1905000"/>
                <a:gridCol w="1676400"/>
              </a:tblGrid>
              <a:tr h="55326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за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26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20 489,9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18 770,6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91,6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5326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оборона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101917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743,8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743,3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5326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8 213,5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7 729,0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94,1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8622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4 943,1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4 429,6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89,6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20312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12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Сравнительный анализ исполнения расходной части бюджета МО с.п. Сытомино </a:t>
            </a:r>
            <a:b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b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функциональной структуре расходов   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609601"/>
          <a:ext cx="8382000" cy="261024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724400"/>
                <a:gridCol w="1143000"/>
                <a:gridCol w="1219200"/>
                <a:gridCol w="1295400"/>
              </a:tblGrid>
              <a:tr h="790879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361162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бюджетной системы Российской Федерации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22 267,0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22 267,0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458207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57 147,3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54 429,5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95,2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13</a:t>
            </a:fld>
            <a:endParaRPr lang="ru-RU" alt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14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65126"/>
            <a:ext cx="821055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Функциональная структура расходов </a:t>
            </a:r>
            <a:b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с.п. Сытомино за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1447800"/>
            <a:ext cx="1470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Уд. вес %</a:t>
            </a:r>
            <a:endParaRPr lang="ru-RU" sz="2400" b="1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990600" y="1524000"/>
          <a:ext cx="7924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4" name="Picture 2" descr="C:\Users\sahnoaa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15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"/>
            <a:ext cx="7886700" cy="99059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Функциональная структура расходов МО с.п. Сытомино за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endParaRPr lang="ru-RU" sz="2800" dirty="0"/>
          </a:p>
        </p:txBody>
      </p:sp>
      <p:pic>
        <p:nvPicPr>
          <p:cNvPr id="105475" name="Picture 3" descr="C:\Users\sahnoaa\Desktop\793011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895600"/>
            <a:ext cx="1219200" cy="1547208"/>
          </a:xfrm>
          <a:prstGeom prst="rect">
            <a:avLst/>
          </a:prstGeom>
          <a:noFill/>
        </p:spPr>
      </p:pic>
      <p:pic>
        <p:nvPicPr>
          <p:cNvPr id="105476" name="Picture 4" descr="C:\Users\sahnoaa\Desktop\flag-russia-s-gerbo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286000"/>
            <a:ext cx="670709" cy="457200"/>
          </a:xfrm>
          <a:prstGeom prst="rect">
            <a:avLst/>
          </a:prstGeom>
          <a:noFill/>
        </p:spPr>
      </p:pic>
      <p:sp>
        <p:nvSpPr>
          <p:cNvPr id="8" name="Овал 7"/>
          <p:cNvSpPr/>
          <p:nvPr/>
        </p:nvSpPr>
        <p:spPr>
          <a:xfrm>
            <a:off x="0" y="1676400"/>
            <a:ext cx="2895600" cy="1447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Общегосударственные вопросы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34,5%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514600" y="914400"/>
            <a:ext cx="1524000" cy="1219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Нац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оборона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0,5%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77" name="Picture 5" descr="C:\Users\sahnoaa\Desktop\48770413.mduase92zx.W665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1600200"/>
            <a:ext cx="521696" cy="290513"/>
          </a:xfrm>
          <a:prstGeom prst="rect">
            <a:avLst/>
          </a:prstGeom>
          <a:noFill/>
        </p:spPr>
      </p:pic>
      <p:sp>
        <p:nvSpPr>
          <p:cNvPr id="11" name="Овал 10"/>
          <p:cNvSpPr/>
          <p:nvPr/>
        </p:nvSpPr>
        <p:spPr>
          <a:xfrm>
            <a:off x="3962400" y="1143000"/>
            <a:ext cx="2667000" cy="18288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Нац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безопасность и правоохранительная деятельность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1,4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78" name="Picture 6" descr="C:\Users\sahnoaa\Desktop\img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91000" y="2133600"/>
            <a:ext cx="533400" cy="400050"/>
          </a:xfrm>
          <a:prstGeom prst="rect">
            <a:avLst/>
          </a:prstGeom>
          <a:noFill/>
        </p:spPr>
      </p:pic>
      <p:sp>
        <p:nvSpPr>
          <p:cNvPr id="13" name="Овал 12"/>
          <p:cNvSpPr/>
          <p:nvPr/>
        </p:nvSpPr>
        <p:spPr>
          <a:xfrm>
            <a:off x="457200" y="3276600"/>
            <a:ext cx="1752600" cy="1295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Нац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экономика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14,2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79" name="Picture 7" descr="C:\Users\sahnoaa\Desktop\img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3886200"/>
            <a:ext cx="427567" cy="320675"/>
          </a:xfrm>
          <a:prstGeom prst="rect">
            <a:avLst/>
          </a:prstGeom>
          <a:noFill/>
        </p:spPr>
      </p:pic>
      <p:sp>
        <p:nvSpPr>
          <p:cNvPr id="15" name="Овал 14"/>
          <p:cNvSpPr/>
          <p:nvPr/>
        </p:nvSpPr>
        <p:spPr>
          <a:xfrm>
            <a:off x="6248400" y="2590800"/>
            <a:ext cx="1752600" cy="1524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Жилищно-ком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хоз-во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,1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80" name="Picture 8" descr="C:\Users\sahnoaa\Desktop\zhkh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7000" y="3429000"/>
            <a:ext cx="537633" cy="372208"/>
          </a:xfrm>
          <a:prstGeom prst="rect">
            <a:avLst/>
          </a:prstGeom>
          <a:noFill/>
        </p:spPr>
      </p:pic>
      <p:sp>
        <p:nvSpPr>
          <p:cNvPr id="22" name="Овал 21"/>
          <p:cNvSpPr/>
          <p:nvPr/>
        </p:nvSpPr>
        <p:spPr>
          <a:xfrm>
            <a:off x="5334000" y="4343400"/>
            <a:ext cx="2667000" cy="1828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Межбюджетные трансферты общего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хар-ра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бюджетам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бюджетной системы Российской Федерации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40,9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990600" y="4724400"/>
            <a:ext cx="2133600" cy="12192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0,1%</a:t>
            </a: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84" name="Picture 12" descr="C:\Users\sahnoaa\Desktop\hello_html_5243f411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71600" y="5334000"/>
            <a:ext cx="455385" cy="398462"/>
          </a:xfrm>
          <a:prstGeom prst="rect">
            <a:avLst/>
          </a:prstGeom>
          <a:noFill/>
        </p:spPr>
      </p:pic>
      <p:sp>
        <p:nvSpPr>
          <p:cNvPr id="25" name="Овал 24"/>
          <p:cNvSpPr/>
          <p:nvPr/>
        </p:nvSpPr>
        <p:spPr>
          <a:xfrm>
            <a:off x="3124200" y="4876800"/>
            <a:ext cx="2057400" cy="16002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Соц. политика</a:t>
            </a:r>
          </a:p>
          <a:p>
            <a:pPr algn="ctr"/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0,3%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5485" name="Picture 13" descr="C:\Users\sahnoaa\Desktop\696d642c3c3fdc698a6c1bd1219cfa81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00400" y="5638800"/>
            <a:ext cx="533400" cy="495300"/>
          </a:xfrm>
          <a:prstGeom prst="rect">
            <a:avLst/>
          </a:prstGeom>
          <a:noFill/>
        </p:spPr>
      </p:pic>
      <p:cxnSp>
        <p:nvCxnSpPr>
          <p:cNvPr id="30" name="Прямая соединительная линия 29"/>
          <p:cNvCxnSpPr/>
          <p:nvPr/>
        </p:nvCxnSpPr>
        <p:spPr>
          <a:xfrm rot="8880000">
            <a:off x="2951613" y="2651009"/>
            <a:ext cx="1800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endCxn id="9" idx="4"/>
          </p:cNvCxnSpPr>
          <p:nvPr/>
        </p:nvCxnSpPr>
        <p:spPr>
          <a:xfrm rot="16200000" flipV="1">
            <a:off x="3009900" y="2400300"/>
            <a:ext cx="7620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9360000">
            <a:off x="2248917" y="3551637"/>
            <a:ext cx="1066800" cy="419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 flipH="1" flipV="1">
            <a:off x="4152900" y="27051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2340000" flipV="1">
            <a:off x="4566741" y="3690133"/>
            <a:ext cx="1692000" cy="1066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4495800" y="3124200"/>
            <a:ext cx="1800000" cy="545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0800000" flipV="1">
            <a:off x="2889000" y="4191000"/>
            <a:ext cx="5400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3765194" y="4693006"/>
            <a:ext cx="396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52400" y="685801"/>
          <a:ext cx="8839199" cy="3433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132"/>
                <a:gridCol w="4536868"/>
                <a:gridCol w="1524000"/>
                <a:gridCol w="1371600"/>
                <a:gridCol w="990599"/>
              </a:tblGrid>
              <a:tr h="72804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algn="ctr"/>
                      <a:r>
                        <a:rPr lang="ru-RU" sz="1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4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</a:t>
                      </a:r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за </a:t>
                      </a:r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/>
                </a:tc>
              </a:tr>
              <a:tr h="50270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Профилактика правонарушений на территории с.п. </a:t>
                      </a:r>
                      <a:r>
                        <a:rPr lang="ru-RU" sz="13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Сытомино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271,8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271,8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50270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Благоустройство территории </a:t>
                      </a:r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</a:t>
                      </a:r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с.п. </a:t>
                      </a:r>
                      <a:r>
                        <a:rPr lang="ru-RU" sz="13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Сытомино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392,1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390,0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99,5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0268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Энергосбережение и повышение энергетической эффективности </a:t>
                      </a:r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</a:t>
                      </a:r>
                      <a:r>
                        <a:rPr lang="ru-RU" sz="1300" b="1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с.п.Сытомино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2 977,7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2 466,4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82,8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02700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улично-дорожной</a:t>
                      </a:r>
                      <a:r>
                        <a:rPr lang="ru-RU" sz="13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сети </a:t>
                      </a:r>
                      <a:r>
                        <a:rPr lang="ru-RU" sz="13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 </a:t>
                      </a:r>
                      <a:r>
                        <a:rPr lang="ru-RU" sz="1300" b="1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с.п.Сытомино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199,8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7 715,2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94,1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31498"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 в МО с.п.Сытомино</a:t>
                      </a:r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9776">
                <a:tc>
                  <a:txBody>
                    <a:bodyPr/>
                    <a:lstStyle/>
                    <a:p>
                      <a:endParaRPr lang="ru-RU" sz="13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11 881,4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10 883,4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91,6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16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857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муниципальных программ с.п. Сытомино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5" descr="C:\Users\sahnoaa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610600" cy="17526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 для граждан</a:t>
            </a:r>
            <a:b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30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143000" y="1447800"/>
            <a:ext cx="6858000" cy="3810000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endParaRPr lang="ru-RU" sz="4000" dirty="0" smtClean="0">
              <a:latin typeface="Arial" charset="0"/>
              <a:cs typeface="Arial" charset="0"/>
            </a:endParaRPr>
          </a:p>
          <a:p>
            <a:pPr algn="ctr" eaLnBrk="0" hangingPunct="0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 получением дополнительной информации просим обращаться</a:t>
            </a:r>
          </a:p>
          <a:p>
            <a:pPr algn="ctr" eaLnBrk="0" hangingPunct="0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Администрацию сельского поселения Сытомино: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Адрес: ул.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Комсомольская, 9,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с. Сытомино,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Сургутский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р-н, </a:t>
            </a:r>
          </a:p>
          <a:p>
            <a:pPr algn="ctr" eaLnBrk="0" hangingPunct="0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Ханты-Мансийский автономный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округ-Югра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Тюменская обл., 628436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Телефон (факс):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(3462) 206938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приемная)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err="1" smtClean="0">
                <a:latin typeface="Calibri" pitchFamily="34" charset="0"/>
                <a:cs typeface="Times New Roman" pitchFamily="18" charset="0"/>
                <a:hlinkClick r:id="rId3"/>
              </a:rPr>
              <a:t>admsitomino@mail.ru</a:t>
            </a:r>
            <a:endParaRPr lang="ru-RU" sz="1050" b="1" dirty="0" smtClean="0">
              <a:latin typeface="Arial" charset="0"/>
              <a:cs typeface="Arial" charset="0"/>
            </a:endParaRPr>
          </a:p>
          <a:p>
            <a:pPr algn="ctr" eaLnBrk="0" hangingPunct="0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Адрес сайта: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sytomino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ru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endParaRPr lang="ru-RU" sz="1050" dirty="0" smtClean="0">
              <a:latin typeface="Arial" charset="0"/>
              <a:cs typeface="Arial" charset="0"/>
            </a:endParaRPr>
          </a:p>
          <a:p>
            <a:pPr algn="ctr" eaLnBrk="0" hangingPunct="0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Время работы: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 9.00 до 18.00 (перерыв с 13.00 до 14.00),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вт-пт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 9.00 до 17.00 (перерыв с 13.00 до 14.00),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сб-вс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выходной </a:t>
            </a:r>
            <a:endParaRPr lang="ru-RU" sz="1050" dirty="0" smtClean="0">
              <a:latin typeface="Arial" charset="0"/>
              <a:cs typeface="Arial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7" name="Picture 9" descr="C:\Users\Админ\Desktop\img7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21BF26-1497-403E-A238-60DA11E0C0C3}" type="slidenum">
              <a:rPr lang="ru-RU" altLang="ru-RU" sz="1200">
                <a:solidFill>
                  <a:srgbClr val="BCBCBC"/>
                </a:solidFill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u-RU" altLang="ru-RU" sz="1200">
              <a:solidFill>
                <a:srgbClr val="BCBCBC"/>
              </a:solidFill>
              <a:latin typeface="Garamond" panose="02020404030301010803" pitchFamily="18" charset="0"/>
            </a:endParaRPr>
          </a:p>
        </p:txBody>
      </p:sp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1447800" y="533400"/>
            <a:ext cx="7391400" cy="1981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alt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сельского поселения Сытомино на 2022 год              </a:t>
            </a:r>
            <a:r>
              <a:rPr lang="ru-RU" altLang="ru-RU" sz="1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r>
              <a:rPr lang="ru-RU" altLang="ru-RU" sz="2700" dirty="0" smtClean="0">
                <a:solidFill>
                  <a:srgbClr val="FFC000"/>
                </a:solidFill>
              </a:rPr>
              <a:t/>
            </a:r>
            <a:br>
              <a:rPr lang="ru-RU" altLang="ru-RU" sz="2700" dirty="0" smtClean="0">
                <a:solidFill>
                  <a:srgbClr val="FFC000"/>
                </a:solidFill>
              </a:rPr>
            </a:br>
            <a:r>
              <a:rPr lang="ru-RU" altLang="ru-RU" sz="2700" dirty="0" smtClean="0">
                <a:solidFill>
                  <a:srgbClr val="FFC000"/>
                </a:solidFill>
              </a:rPr>
              <a:t/>
            </a:r>
            <a:br>
              <a:rPr lang="ru-RU" altLang="ru-RU" sz="2700" dirty="0" smtClean="0">
                <a:solidFill>
                  <a:srgbClr val="FFC000"/>
                </a:solidFill>
              </a:rPr>
            </a:br>
            <a:r>
              <a:rPr lang="ru-RU" altLang="ru-RU" sz="2700" dirty="0" smtClean="0">
                <a:solidFill>
                  <a:srgbClr val="FFC000"/>
                </a:solidFill>
              </a:rPr>
              <a:t/>
            </a:r>
            <a:br>
              <a:rPr lang="ru-RU" altLang="ru-RU" sz="2700" dirty="0" smtClean="0">
                <a:solidFill>
                  <a:srgbClr val="FFC000"/>
                </a:solidFill>
              </a:rPr>
            </a:br>
            <a:r>
              <a:rPr lang="ru-RU" altLang="ru-RU" sz="2700" dirty="0" smtClean="0">
                <a:solidFill>
                  <a:srgbClr val="FFC000"/>
                </a:solidFill>
              </a:rPr>
              <a:t>                                                                       											</a:t>
            </a:r>
            <a:endParaRPr lang="ru-RU" sz="2200" dirty="0" smtClean="0">
              <a:solidFill>
                <a:schemeClr val="tx1"/>
              </a:solidFill>
            </a:endParaRPr>
          </a:p>
        </p:txBody>
      </p:sp>
      <p:sp>
        <p:nvSpPr>
          <p:cNvPr id="717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Garamond" panose="020204040303010108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563880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Дефицит -/</a:t>
            </a:r>
            <a:r>
              <a:rPr lang="ru-RU" dirty="0" err="1" smtClean="0"/>
              <a:t>профицит</a:t>
            </a:r>
            <a:r>
              <a:rPr lang="ru-RU" dirty="0" smtClean="0"/>
              <a:t> +</a:t>
            </a:r>
          </a:p>
          <a:p>
            <a:r>
              <a:rPr lang="ru-RU" dirty="0" smtClean="0"/>
              <a:t>Первоначальный план – 0</a:t>
            </a:r>
          </a:p>
          <a:p>
            <a:r>
              <a:rPr lang="ru-RU" dirty="0" smtClean="0"/>
              <a:t>Уточненный план   -6 467,7</a:t>
            </a:r>
            <a:endParaRPr lang="ru-RU" dirty="0"/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838200" y="1295400"/>
          <a:ext cx="71628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4" name="Picture 10" descr="C:\Users\Админ\Desktop\img7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3EC3AB5-BF95-4138-805E-A1F3D39E4715}" type="slidenum">
              <a:rPr lang="ru-RU" altLang="ru-RU" sz="1200">
                <a:solidFill>
                  <a:srgbClr val="BCBCBC"/>
                </a:solidFill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1200">
              <a:solidFill>
                <a:srgbClr val="BCBCBC"/>
              </a:solidFill>
              <a:latin typeface="Garamond" panose="02020404030301010803" pitchFamily="18" charset="0"/>
            </a:endParaRPr>
          </a:p>
        </p:txBody>
      </p:sp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924800" cy="2286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бюджета с.п. Сытомино  </a:t>
            </a:r>
            <a:b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alt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(тыс.руб.)</a:t>
            </a:r>
            <a:r>
              <a:rPr lang="ru-RU" altLang="ru-RU" sz="30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altLang="ru-RU" sz="3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altLang="ru-RU" sz="3000" dirty="0" smtClean="0"/>
              <a:t/>
            </a:r>
            <a:br>
              <a:rPr lang="ru-RU" altLang="ru-RU" sz="3000" dirty="0" smtClean="0"/>
            </a:br>
            <a:r>
              <a:rPr lang="ru-RU" altLang="ru-RU" sz="3000" dirty="0" smtClean="0"/>
              <a:t/>
            </a:r>
            <a:br>
              <a:rPr lang="ru-RU" altLang="ru-RU" sz="3000" dirty="0" smtClean="0"/>
            </a:br>
            <a:r>
              <a:rPr lang="ru-RU" altLang="ru-RU" sz="3000" dirty="0" smtClean="0"/>
              <a:t>						</a:t>
            </a:r>
            <a:endParaRPr lang="ru-RU" sz="2000" dirty="0" smtClean="0"/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Garamond" panose="02020404030301010803" pitchFamily="18" charset="0"/>
            </a:endParaRPr>
          </a:p>
        </p:txBody>
      </p:sp>
      <p:sp>
        <p:nvSpPr>
          <p:cNvPr id="21510" name="Прямоугольник 6"/>
          <p:cNvSpPr>
            <a:spLocks noChangeArrowheads="1"/>
          </p:cNvSpPr>
          <p:nvPr/>
        </p:nvSpPr>
        <p:spPr bwMode="auto">
          <a:xfrm>
            <a:off x="838200" y="2057400"/>
            <a:ext cx="7543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400">
              <a:latin typeface="Garamond" panose="02020404030301010803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>
                <a:latin typeface="Garamond" panose="02020404030301010803" pitchFamily="18" charset="0"/>
              </a:rPr>
              <a:t/>
            </a:r>
            <a:br>
              <a:rPr lang="ru-RU" altLang="ru-RU" sz="1400">
                <a:latin typeface="Garamond" panose="02020404030301010803" pitchFamily="18" charset="0"/>
              </a:rPr>
            </a:br>
            <a:r>
              <a:rPr lang="ru-RU" altLang="ru-RU" sz="1400" b="1">
                <a:latin typeface="Garamond" panose="02020404030301010803" pitchFamily="18" charset="0"/>
              </a:rPr>
              <a:t/>
            </a:r>
            <a:br>
              <a:rPr lang="ru-RU" altLang="ru-RU" sz="1400" b="1">
                <a:latin typeface="Garamond" panose="02020404030301010803" pitchFamily="18" charset="0"/>
              </a:rPr>
            </a:br>
            <a:endParaRPr lang="ru-RU" altLang="ru-RU" sz="1400">
              <a:latin typeface="Garamond" panose="02020404030301010803" pitchFamily="18" charset="0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381000" y="1397000"/>
          <a:ext cx="85344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752600" y="5715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Дефицит -/ </a:t>
            </a:r>
            <a:r>
              <a:rPr lang="ru-RU" b="1" dirty="0" err="1" smtClean="0"/>
              <a:t>профицит</a:t>
            </a:r>
            <a:r>
              <a:rPr lang="ru-RU" b="1" dirty="0" smtClean="0"/>
              <a:t> +</a:t>
            </a:r>
          </a:p>
          <a:p>
            <a:r>
              <a:rPr lang="ru-RU" b="1" dirty="0" smtClean="0"/>
              <a:t>Уточненный план  - </a:t>
            </a:r>
            <a:r>
              <a:rPr lang="ru-RU" b="1" dirty="0" smtClean="0"/>
              <a:t>6 467,7</a:t>
            </a:r>
            <a:endParaRPr lang="ru-RU" b="1" dirty="0" smtClean="0"/>
          </a:p>
          <a:p>
            <a:r>
              <a:rPr lang="ru-RU" b="1" dirty="0" smtClean="0"/>
              <a:t>Факт за </a:t>
            </a:r>
            <a:r>
              <a:rPr lang="ru-RU" b="1" dirty="0" smtClean="0"/>
              <a:t>2022 </a:t>
            </a:r>
            <a:r>
              <a:rPr lang="ru-RU" b="1" dirty="0" smtClean="0"/>
              <a:t>год      </a:t>
            </a:r>
            <a:r>
              <a:rPr lang="ru-RU" b="1" dirty="0" smtClean="0"/>
              <a:t>- 2 469,7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C:\Users\Админ\Desktop\img7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1440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28600" y="2895600"/>
          <a:ext cx="8686804" cy="3581401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286002"/>
                <a:gridCol w="2971800"/>
                <a:gridCol w="1752600"/>
                <a:gridCol w="1676402"/>
              </a:tblGrid>
              <a:tr h="670048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Код бюджетной классификации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Уточненный план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Исполнение за 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913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1 00 00000 00 0000 000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5 316,2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6 596,4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88202"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5 316,2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6 562,5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913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1 01 02000 01 0000 110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лиц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1 992,0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1 887,6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34045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1 03 02000 01 0000 110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3 116,9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4 362,1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8194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Сведения о поступлениях в бюджет с.п. Сытомино в разрезе основных налоговых и неналоговых доходов, безвозмездных поступлений </a:t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(тыс.руб.)</a:t>
            </a:r>
            <a:endParaRPr lang="ru-RU" sz="2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24800" y="1600200"/>
            <a:ext cx="8608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Табл.1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28600" y="762000"/>
          <a:ext cx="8686799" cy="608244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62200"/>
                <a:gridCol w="4495800"/>
                <a:gridCol w="914400"/>
                <a:gridCol w="914399"/>
              </a:tblGrid>
              <a:tr h="54221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1 06 00000 00 0000 000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Налоги на имущество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203,3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306,8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4221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1 06 01000 00 0000 110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101,5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210,8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422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1 06 04000 00 0000 110</a:t>
                      </a:r>
                    </a:p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Транспортный налог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47,6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40,9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4221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1 06 06000 00 0000 110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54,2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55,1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123353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1 08 04000 01 0000 110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 за совершение нотариальных действий (за исключением действий, совершаемых консульскими учреждениями Российской Федерации)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4,0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6,0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30287"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7049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1 13 00000 00 0000 000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Прочие доходы от компенсации затрат бюджетов сельских поселений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7049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1 16 00000 00 0000 000</a:t>
                      </a:r>
                    </a:p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ШТРАФЫ, САНКЦИИ, ВОЗМЕЩЕНИЕ УЩЕРБА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7049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2 00 00000 00 0000 000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45 363,4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45 363,4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7049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2 02 00000 00 0000 000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от других бюджетов бюджетной системы РФ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45 222,0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45 222,0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  <p:sp>
        <p:nvSpPr>
          <p:cNvPr id="7" name="TextBox 6"/>
          <p:cNvSpPr txBox="1"/>
          <p:nvPr/>
        </p:nvSpPr>
        <p:spPr>
          <a:xfrm>
            <a:off x="6629400" y="152400"/>
            <a:ext cx="2297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Продолжение табл.1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28600" y="1371600"/>
          <a:ext cx="8610600" cy="6745295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06411"/>
                <a:gridCol w="3920898"/>
                <a:gridCol w="1153205"/>
                <a:gridCol w="1230086"/>
              </a:tblGrid>
              <a:tr h="65072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2 02 10000 00 0000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150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 бюджетам бюджетной системы Российской Федерации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9 566,6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9 566,6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5072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2 02 30000 00 0000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 бюджетам бюджетной системы Российской Федерации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329,8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329,8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5072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2 02 40000 00 0000 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35 325,6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35 325,6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507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2 03 05099 10 0000 150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 от государственных (муниципальных) организаций в бюджеты сельских поселений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-100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-100,00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5072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2 18 00000 00 0000 000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бюджетов бюджетной системы Российской Федерации от возврата бюджетами бюджетной системы и организациями остатков субсидий, субвенций и иных межбюджетных трансфертов, имеющих целевое назначение, прошлых лет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362,0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362,0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507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2 19 00000 00 0000 000</a:t>
                      </a:r>
                    </a:p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Возврат прочих остатков субсидий, субвенций и иных межбюджетных трансфертов, имеющих целевое назначение, прошлых лет из бюджетов сельских поселений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-120,6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-120,6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17354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 ДОХОДОВ: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50 679,6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51 959,8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  <p:sp>
        <p:nvSpPr>
          <p:cNvPr id="7" name="TextBox 6"/>
          <p:cNvSpPr txBox="1"/>
          <p:nvPr/>
        </p:nvSpPr>
        <p:spPr>
          <a:xfrm>
            <a:off x="6781800" y="685800"/>
            <a:ext cx="2059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Окончание табл.1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590800"/>
          <a:ext cx="8458200" cy="3886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50"/>
                <a:gridCol w="2114550"/>
                <a:gridCol w="2114550"/>
                <a:gridCol w="2114550"/>
              </a:tblGrid>
              <a:tr h="79877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877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5 316,2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6 562,5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9877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</a:tr>
              <a:tr h="103345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45 363,4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45 363,4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5644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50 679,6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51 959,8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102,5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исполнения доходной части бюджета с.п. Сытомино </a:t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тыс.руб.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45600" cy="69342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28600" y="1905000"/>
          <a:ext cx="4953000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4249"/>
                <a:gridCol w="1658751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исполнение, 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6554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6 562,5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6554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6554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45 363,4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6554">
                <a:tc>
                  <a:txBody>
                    <a:bodyPr/>
                    <a:lstStyle/>
                    <a:p>
                      <a:pPr algn="l"/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51 959,8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65126"/>
            <a:ext cx="8305800" cy="138747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исполнения доходной части бюджета сельского поселения Сытомино </a:t>
            </a:r>
            <a:b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32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24600" y="2743200"/>
            <a:ext cx="1470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Уд. вес %</a:t>
            </a:r>
            <a:endParaRPr lang="ru-RU" sz="2400" b="1" dirty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3962400" y="2819400"/>
          <a:ext cx="51816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 descr="C:\Users\Админ\Desktop\img7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28600" y="1981200"/>
          <a:ext cx="3581400" cy="6066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676400"/>
              </a:tblGrid>
              <a:tr h="38792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Факт. исполнение, 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7927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r>
                        <a:rPr lang="ru-RU" sz="16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887,6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87927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4 362,1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70056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210,8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70056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Транспортный налог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40,9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70056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55,1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87927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пошлина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03187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доходы от компенсации затрат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031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30,2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3193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6 596,4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EE81B-A36B-4A46-83C7-F52DCEC4C618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23507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исполнения налоговой и неналоговой части бюджета с.п. Сытомино 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267200" y="2133600"/>
          <a:ext cx="4419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25106</TotalTime>
  <Words>1003</Words>
  <Application>Microsoft Office PowerPoint</Application>
  <PresentationFormat>Экран (4:3)</PresentationFormat>
  <Paragraphs>317</Paragraphs>
  <Slides>17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Исполнение бюджета  сельского поселения Сытомино</vt:lpstr>
      <vt:lpstr>Бюджет сельского поселения Сытомино на 2022 год              тыс.руб.                                                                                     </vt:lpstr>
      <vt:lpstr>Исполнение бюджета с.п. Сытомино   за 2022 год (тыс.руб.)         </vt:lpstr>
      <vt:lpstr>Сведения о поступлениях в бюджет с.п. Сытомино в разрезе основных налоговых и неналоговых доходов, безвозмездных поступлений  за 2022 год (тыс.руб.)</vt:lpstr>
      <vt:lpstr>Слайд 5</vt:lpstr>
      <vt:lpstr>Слайд 6</vt:lpstr>
      <vt:lpstr>Анализ исполнения доходной части бюджета с.п. Сытомино  за 2022 год                                                                                                                                         тыс.руб.</vt:lpstr>
      <vt:lpstr>Структура исполнения доходной части бюджета сельского поселения Сытомино  за 2022 год</vt:lpstr>
      <vt:lpstr>Структура исполнения налоговой и неналоговой части бюджета с.п. Сытомино  за 2022 год</vt:lpstr>
      <vt:lpstr>Информация о полученных межбюджетных трансфертах МО с.п. Сытомино  за 2022 год</vt:lpstr>
      <vt:lpstr>Информация об иных межбюджетных трансфертах на финансовое обеспечение полномочий, передаваемых на уровень муниципального района  за 2022 год  тыс.руб.</vt:lpstr>
      <vt:lpstr>Сравнительный анализ исполнения расходной части бюджета МО с.п. Сытомино  за 2022 год  по функциональной структуре расходов   тыс.руб.</vt:lpstr>
      <vt:lpstr>Слайд 13</vt:lpstr>
      <vt:lpstr>Функциональная структура расходов  с.п. Сытомино за 2022 год </vt:lpstr>
      <vt:lpstr>Функциональная структура расходов МО с.п. Сытомино за 2022 год </vt:lpstr>
      <vt:lpstr>Исполнение муниципальных программ с.п. Сытомино (тыс.руб.)</vt:lpstr>
      <vt:lpstr>  Контактная информация для граждан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Романчук Ольга Александровна</dc:creator>
  <cp:lastModifiedBy>User</cp:lastModifiedBy>
  <cp:revision>1807</cp:revision>
  <cp:lastPrinted>2014-05-16T09:04:14Z</cp:lastPrinted>
  <dcterms:created xsi:type="dcterms:W3CDTF">1601-01-01T00:00:00Z</dcterms:created>
  <dcterms:modified xsi:type="dcterms:W3CDTF">2023-05-30T17:30:32Z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