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614" r:id="rId1"/>
  </p:sldMasterIdLst>
  <p:notesMasterIdLst>
    <p:notesMasterId r:id="rId21"/>
  </p:notesMasterIdLst>
  <p:handoutMasterIdLst>
    <p:handoutMasterId r:id="rId22"/>
  </p:handoutMasterIdLst>
  <p:sldIdLst>
    <p:sldId id="296" r:id="rId2"/>
    <p:sldId id="282" r:id="rId3"/>
    <p:sldId id="284" r:id="rId4"/>
    <p:sldId id="311" r:id="rId5"/>
    <p:sldId id="310" r:id="rId6"/>
    <p:sldId id="309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2" r:id="rId16"/>
    <p:sldId id="320" r:id="rId17"/>
    <p:sldId id="321" r:id="rId18"/>
    <p:sldId id="323" r:id="rId19"/>
    <p:sldId id="264" r:id="rId20"/>
  </p:sldIdLst>
  <p:sldSz cx="9144000" cy="6858000" type="screen4x3"/>
  <p:notesSz cx="6724650" cy="97742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3952"/>
    <a:srgbClr val="CD8FCD"/>
    <a:srgbClr val="AC9FAF"/>
    <a:srgbClr val="F7BBC4"/>
    <a:srgbClr val="C5A8C8"/>
    <a:srgbClr val="F9D7DD"/>
    <a:srgbClr val="FCEAED"/>
    <a:srgbClr val="D6B7E3"/>
    <a:srgbClr val="008000"/>
    <a:srgbClr val="DFDB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5942" autoAdjust="0"/>
  </p:normalViewPr>
  <p:slideViewPr>
    <p:cSldViewPr>
      <p:cViewPr varScale="1">
        <p:scale>
          <a:sx n="97" d="100"/>
          <a:sy n="97" d="100"/>
        </p:scale>
        <p:origin x="-11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'Слайд1, 2'!$A$4</c:f>
              <c:strCache>
                <c:ptCount val="1"/>
                <c:pt idx="0">
                  <c:v>Первоначальный план на 2017 год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'Слайд1, 2'!$B$3:$C$3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'Слайд1, 2'!$B$4:$C$4</c:f>
              <c:numCache>
                <c:formatCode>General</c:formatCode>
                <c:ptCount val="2"/>
                <c:pt idx="0">
                  <c:v>38968.300000000003</c:v>
                </c:pt>
                <c:pt idx="1">
                  <c:v>38968.300000000003</c:v>
                </c:pt>
              </c:numCache>
            </c:numRef>
          </c:val>
        </c:ser>
        <c:ser>
          <c:idx val="1"/>
          <c:order val="1"/>
          <c:tx>
            <c:strRef>
              <c:f>'Слайд1, 2'!$A$5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'Слайд1, 2'!$B$3:$C$3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'Слайд1, 2'!$B$5:$C$5</c:f>
              <c:numCache>
                <c:formatCode>0.0</c:formatCode>
                <c:ptCount val="2"/>
                <c:pt idx="0">
                  <c:v>39571</c:v>
                </c:pt>
                <c:pt idx="1">
                  <c:v>39571</c:v>
                </c:pt>
              </c:numCache>
            </c:numRef>
          </c:val>
        </c:ser>
        <c:axId val="82825600"/>
        <c:axId val="82827136"/>
      </c:barChart>
      <c:catAx>
        <c:axId val="8282560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2827136"/>
        <c:crosses val="autoZero"/>
        <c:auto val="1"/>
        <c:lblAlgn val="ctr"/>
        <c:lblOffset val="100"/>
      </c:catAx>
      <c:valAx>
        <c:axId val="82827136"/>
        <c:scaling>
          <c:orientation val="minMax"/>
        </c:scaling>
        <c:axPos val="b"/>
        <c:majorGridlines/>
        <c:numFmt formatCode="General" sourceLinked="1"/>
        <c:tickLblPos val="nextTo"/>
        <c:crossAx val="828256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769210364661864"/>
          <c:y val="1.7857142857142856E-2"/>
          <c:w val="0.81699321494387733"/>
          <c:h val="0.89270341207349146"/>
        </c:manualLayout>
      </c:layout>
      <c:bar3DChart>
        <c:barDir val="bar"/>
        <c:grouping val="clustered"/>
        <c:ser>
          <c:idx val="0"/>
          <c:order val="0"/>
          <c:tx>
            <c:strRef>
              <c:f>'Слайд1, 2'!$A$9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c:spPr>
          <c:dPt>
            <c:idx val="0"/>
            <c:spPr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0.17730496453900718"/>
                  <c:y val="-1.1904761904761911E-2"/>
                </c:manualLayout>
              </c:layout>
              <c:showVal val="1"/>
            </c:dLbl>
            <c:dLbl>
              <c:idx val="1"/>
              <c:layout>
                <c:manualLayout>
                  <c:x val="-0.11170212765957446"/>
                  <c:y val="-1.48809523809523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'Слайд1, 2'!$B$8:$C$8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'Слайд1, 2'!$B$9:$C$9</c:f>
              <c:numCache>
                <c:formatCode>0.0</c:formatCode>
                <c:ptCount val="2"/>
                <c:pt idx="0">
                  <c:v>8593.7999999999938</c:v>
                </c:pt>
                <c:pt idx="1">
                  <c:v>8227.7999999999938</c:v>
                </c:pt>
              </c:numCache>
            </c:numRef>
          </c:val>
        </c:ser>
        <c:shape val="box"/>
        <c:axId val="83651968"/>
        <c:axId val="83682432"/>
        <c:axId val="0"/>
      </c:bar3DChart>
      <c:catAx>
        <c:axId val="8365196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3682432"/>
        <c:crosses val="autoZero"/>
        <c:auto val="1"/>
        <c:lblAlgn val="ctr"/>
        <c:lblOffset val="100"/>
      </c:catAx>
      <c:valAx>
        <c:axId val="83682432"/>
        <c:scaling>
          <c:orientation val="minMax"/>
        </c:scaling>
        <c:axPos val="b"/>
        <c:majorGridlines/>
        <c:numFmt formatCode="0.0" sourceLinked="1"/>
        <c:tickLblPos val="nextTo"/>
        <c:crossAx val="83651968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'Слайд 7,8'!$B$13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explosion val="25"/>
          <c:dPt>
            <c:idx val="2"/>
            <c:spPr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0.10484273840769909"/>
                  <c:y val="-5.819699620880727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</a:t>
                    </a:r>
                    <a:r>
                      <a:rPr lang="ru-RU" dirty="0" smtClean="0"/>
                      <a:t>1,2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744750656167997E-2"/>
                  <c:y val="-0.1059448818897637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0</a:t>
                    </a:r>
                    <a:r>
                      <a:rPr lang="ru-RU" dirty="0" smtClean="0"/>
                      <a:t>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 b="1" smtClean="0"/>
                      <a:t>8</a:t>
                    </a:r>
                    <a:r>
                      <a:rPr lang="ru-RU" smtClean="0"/>
                      <a:t>8,6</a:t>
                    </a:r>
                    <a:r>
                      <a:rPr lang="en-US" smtClean="0"/>
                      <a:t>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'Слайд 7,8'!$A$14:$A$16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'Слайд 7,8'!$B$14:$B$16</c:f>
              <c:numCache>
                <c:formatCode>0.0</c:formatCode>
                <c:ptCount val="3"/>
                <c:pt idx="0" formatCode="General">
                  <c:v>964.6</c:v>
                </c:pt>
                <c:pt idx="1">
                  <c:v>17</c:v>
                </c:pt>
                <c:pt idx="2" formatCode="General">
                  <c:v>7612.2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'Слайд 9'!$B$4</c:f>
              <c:strCache>
                <c:ptCount val="1"/>
                <c:pt idx="0">
                  <c:v>Фактическое исполнение за 1 квартал 2017г.</c:v>
                </c:pt>
              </c:strCache>
            </c:strRef>
          </c:tx>
          <c:explosion val="25"/>
          <c:dPt>
            <c:idx val="0"/>
            <c:spPr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c:spPr>
          </c:dPt>
          <c:dPt>
            <c:idx val="1"/>
            <c:spPr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6.3078188595990695E-2"/>
                  <c:y val="-8.8073600174978145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3</a:t>
                    </a:r>
                    <a:r>
                      <a:rPr lang="ru-RU"/>
                      <a:t>1,1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b="1"/>
                      <a:t>6</a:t>
                    </a:r>
                    <a:r>
                      <a:rPr lang="ru-RU"/>
                      <a:t>6,3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200" b="1"/>
                      <a:t>0</a:t>
                    </a:r>
                    <a:r>
                      <a:rPr lang="ru-RU"/>
                      <a:t>,3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200" b="1"/>
                      <a:t>0</a:t>
                    </a:r>
                    <a:r>
                      <a:rPr lang="ru-RU"/>
                      <a:t>,5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200" b="1"/>
                      <a:t>0</a:t>
                    </a:r>
                    <a:r>
                      <a:rPr lang="ru-RU"/>
                      <a:t>,1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sz="1200" b="1"/>
                      <a:t>1</a:t>
                    </a:r>
                    <a:r>
                      <a:rPr lang="ru-RU"/>
                      <a:t>,7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'Слайд 9'!$A$5:$A$10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Гос.пошлина</c:v>
                </c:pt>
                <c:pt idx="5">
                  <c:v>Прочие доходы от компенсации затрат</c:v>
                </c:pt>
              </c:strCache>
            </c:strRef>
          </c:cat>
          <c:val>
            <c:numRef>
              <c:f>'Слайд 9'!$B$5:$B$10</c:f>
              <c:numCache>
                <c:formatCode>0.0</c:formatCode>
                <c:ptCount val="6"/>
                <c:pt idx="0" formatCode="General">
                  <c:v>305.60000000000002</c:v>
                </c:pt>
                <c:pt idx="1">
                  <c:v>650.70000000000005</c:v>
                </c:pt>
                <c:pt idx="2">
                  <c:v>2.8</c:v>
                </c:pt>
                <c:pt idx="3">
                  <c:v>4.5999999999999996</c:v>
                </c:pt>
                <c:pt idx="4">
                  <c:v>0.9</c:v>
                </c:pt>
                <c:pt idx="5">
                  <c:v>17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38039215686274547"/>
          <c:y val="3.9426523297491037E-2"/>
          <c:w val="0.40591276825690947"/>
          <c:h val="0.61290322580645151"/>
        </c:manualLayout>
      </c:layout>
      <c:pie3DChart>
        <c:varyColors val="1"/>
        <c:ser>
          <c:idx val="1"/>
          <c:order val="1"/>
          <c:tx>
            <c:strRef>
              <c:f>'Слайд 12, 13'!$C$21:$C$22</c:f>
              <c:strCache>
                <c:ptCount val="1"/>
                <c:pt idx="0">
                  <c:v>Исполнение за 1 квартал 2017г.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600" b="1"/>
                      <a:t>4</a:t>
                    </a:r>
                    <a:r>
                      <a:rPr lang="ru-RU"/>
                      <a:t>1,1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600" b="1"/>
                      <a:t>0</a:t>
                    </a:r>
                    <a:r>
                      <a:rPr lang="ru-RU"/>
                      <a:t>,7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600" b="1"/>
                      <a:t>0</a:t>
                    </a:r>
                    <a:r>
                      <a:rPr lang="ru-RU"/>
                      <a:t>,1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600" b="1"/>
                      <a:t>1</a:t>
                    </a:r>
                    <a:r>
                      <a:rPr lang="ru-RU"/>
                      <a:t>1,6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600" b="1"/>
                      <a:t>1</a:t>
                    </a:r>
                    <a:r>
                      <a:rPr lang="ru-RU"/>
                      <a:t>,5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7.4392328799809129E-2"/>
                  <c:y val="-3.6550743657042884E-3"/>
                </c:manualLayout>
              </c:layout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sz="1600" b="1"/>
                      <a:t>0</a:t>
                    </a:r>
                    <a:r>
                      <a:rPr lang="ru-RU"/>
                      <a:t>,0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600" b="1"/>
                      <a:t>2</a:t>
                    </a:r>
                    <a:r>
                      <a:rPr lang="ru-RU"/>
                      <a:t>9,2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600" b="1"/>
                      <a:t>0</a:t>
                    </a:r>
                    <a:r>
                      <a:rPr lang="ru-RU"/>
                      <a:t>,4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ru-RU" sz="1600" b="1"/>
                      <a:t>0</a:t>
                    </a:r>
                    <a:r>
                      <a:rPr lang="ru-RU"/>
                      <a:t>,1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600" b="1"/>
                      <a:t>1</a:t>
                    </a:r>
                    <a:r>
                      <a:rPr lang="ru-RU"/>
                      <a:t>5,4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'Слайд 12, 13'!$A$23:$A$33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 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'Слайд 12, 13'!$C$23:$C$33</c:f>
              <c:numCache>
                <c:formatCode>#,##0.0</c:formatCode>
                <c:ptCount val="11"/>
                <c:pt idx="0">
                  <c:v>3383.9</c:v>
                </c:pt>
                <c:pt idx="1">
                  <c:v>54.6</c:v>
                </c:pt>
                <c:pt idx="2">
                  <c:v>5.6</c:v>
                </c:pt>
                <c:pt idx="3">
                  <c:v>955.3</c:v>
                </c:pt>
                <c:pt idx="4">
                  <c:v>124</c:v>
                </c:pt>
                <c:pt idx="5">
                  <c:v>0</c:v>
                </c:pt>
                <c:pt idx="6">
                  <c:v>2.8</c:v>
                </c:pt>
                <c:pt idx="7">
                  <c:v>2402.6999999999998</c:v>
                </c:pt>
                <c:pt idx="8">
                  <c:v>30</c:v>
                </c:pt>
                <c:pt idx="9">
                  <c:v>5.2</c:v>
                </c:pt>
                <c:pt idx="10">
                  <c:v>1263.7</c:v>
                </c:pt>
              </c:numCache>
            </c:numRef>
          </c:val>
        </c:ser>
        <c:ser>
          <c:idx val="0"/>
          <c:order val="0"/>
          <c:tx>
            <c:strRef>
              <c:f>'Слайд 12, 13'!$B$21:$B$22</c:f>
              <c:strCache>
                <c:ptCount val="1"/>
                <c:pt idx="0">
                  <c:v>Код ФК</c:v>
                </c:pt>
              </c:strCache>
            </c:strRef>
          </c:tx>
          <c:explosion val="25"/>
          <c:cat>
            <c:strRef>
              <c:f>'Слайд 12, 13'!$A$23:$A$33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 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'Слайд 12, 13'!$B$23:$B$33</c:f>
            </c:numRef>
          </c:val>
        </c:ser>
      </c:pie3DChart>
    </c:plotArea>
    <c:legend>
      <c:legendPos val="r"/>
      <c:layout>
        <c:manualLayout>
          <c:xMode val="edge"/>
          <c:yMode val="edge"/>
          <c:x val="5.9127682569090675E-3"/>
          <c:y val="0.57289137244941291"/>
          <c:w val="0.93918527095877791"/>
          <c:h val="0.4241097282194567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7370550590267307E-2"/>
          <c:y val="2.9455486497462269E-2"/>
          <c:w val="0.62122273730864175"/>
          <c:h val="0.76333499897220591"/>
        </c:manualLayout>
      </c:layout>
      <c:bar3DChart>
        <c:barDir val="col"/>
        <c:grouping val="stacked"/>
        <c:ser>
          <c:idx val="0"/>
          <c:order val="0"/>
          <c:tx>
            <c:strRef>
              <c:f>'Слайд 14'!$A$12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dLbl>
              <c:idx val="0"/>
              <c:layout>
                <c:manualLayout>
                  <c:x val="1.1317021207257572E-2"/>
                  <c:y val="-0.403262869567106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84,7</a:t>
                    </a:r>
                    <a:r>
                      <a:rPr lang="ru-RU" dirty="0" smtClean="0"/>
                      <a:t>%</a:t>
                    </a:r>
                  </a:p>
                  <a:p>
                    <a:r>
                      <a:rPr lang="ru-RU" dirty="0" smtClean="0"/>
                      <a:t>33510,4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933738522580127E-2"/>
                  <c:y val="-0.4138750503451883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</a:t>
                    </a:r>
                    <a:r>
                      <a:rPr lang="ru-RU" dirty="0" smtClean="0"/>
                      <a:t>%</a:t>
                    </a:r>
                  </a:p>
                  <a:p>
                    <a:r>
                      <a:rPr lang="ru-RU" dirty="0" smtClean="0"/>
                      <a:t>6915,2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14'!$B$11:$C$11</c:f>
              <c:strCache>
                <c:ptCount val="2"/>
                <c:pt idx="0">
                  <c:v>Уточненный план на 2017 год</c:v>
                </c:pt>
                <c:pt idx="1">
                  <c:v>Фактические расходы</c:v>
                </c:pt>
              </c:strCache>
            </c:strRef>
          </c:cat>
          <c:val>
            <c:numRef>
              <c:f>'Слайд 14'!$B$12:$C$12</c:f>
              <c:numCache>
                <c:formatCode>General</c:formatCode>
                <c:ptCount val="2"/>
                <c:pt idx="0">
                  <c:v>84.7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'Слайд 14'!$A$13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dLbls>
            <c:dLbl>
              <c:idx val="0"/>
              <c:layout>
                <c:manualLayout>
                  <c:x val="9.7001765913590481E-3"/>
                  <c:y val="0.318365423342452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15,3%</a:t>
                    </a:r>
                  </a:p>
                  <a:p>
                    <a:r>
                      <a:rPr lang="ru-RU" dirty="0" smtClean="0"/>
                      <a:t>6060,6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634042414515217E-2"/>
                  <c:y val="0.344895875287657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r>
                      <a:rPr lang="ru-RU" dirty="0" smtClean="0"/>
                      <a:t>%</a:t>
                    </a:r>
                  </a:p>
                  <a:p>
                    <a:r>
                      <a:rPr lang="ru-RU" dirty="0" smtClean="0"/>
                      <a:t>1312,6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14'!$B$11:$C$11</c:f>
              <c:strCache>
                <c:ptCount val="2"/>
                <c:pt idx="0">
                  <c:v>Уточненный план на 2017 год</c:v>
                </c:pt>
                <c:pt idx="1">
                  <c:v>Фактические расходы</c:v>
                </c:pt>
              </c:strCache>
            </c:strRef>
          </c:cat>
          <c:val>
            <c:numRef>
              <c:f>'Слайд 14'!$B$13:$C$13</c:f>
              <c:numCache>
                <c:formatCode>General</c:formatCode>
                <c:ptCount val="2"/>
                <c:pt idx="0">
                  <c:v>15.3</c:v>
                </c:pt>
                <c:pt idx="1">
                  <c:v>16</c:v>
                </c:pt>
              </c:numCache>
            </c:numRef>
          </c:val>
        </c:ser>
        <c:shape val="cylinder"/>
        <c:axId val="87415424"/>
        <c:axId val="93999488"/>
        <c:axId val="0"/>
      </c:bar3DChart>
      <c:catAx>
        <c:axId val="87415424"/>
        <c:scaling>
          <c:orientation val="minMax"/>
        </c:scaling>
        <c:delete val="1"/>
        <c:axPos val="b"/>
        <c:tickLblPos val="nextTo"/>
        <c:crossAx val="93999488"/>
        <c:crosses val="autoZero"/>
        <c:auto val="1"/>
        <c:lblAlgn val="ctr"/>
        <c:lblOffset val="100"/>
      </c:catAx>
      <c:valAx>
        <c:axId val="93999488"/>
        <c:scaling>
          <c:orientation val="minMax"/>
        </c:scaling>
        <c:axPos val="l"/>
        <c:majorGridlines/>
        <c:numFmt formatCode="General" sourceLinked="1"/>
        <c:tickLblPos val="nextTo"/>
        <c:crossAx val="8741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39450346664924"/>
          <c:y val="0.3814903512715398"/>
          <c:w val="0.27290519264141566"/>
          <c:h val="0.237019297456920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2598615390467502E-2"/>
          <c:y val="3.7008398950131235E-2"/>
          <c:w val="0.89323462284605726"/>
          <c:h val="0.6421362204724409"/>
        </c:manualLayout>
      </c:layout>
      <c:barChart>
        <c:barDir val="col"/>
        <c:grouping val="clustered"/>
        <c:ser>
          <c:idx val="0"/>
          <c:order val="0"/>
          <c:tx>
            <c:strRef>
              <c:f>'Слайд 17'!$B$4</c:f>
              <c:strCache>
                <c:ptCount val="1"/>
                <c:pt idx="0">
                  <c:v>Средняя заработная плата (СЗП)</c:v>
                </c:pt>
              </c:strCache>
            </c:strRef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c:spPr>
          <c:dLbls>
            <c:dLbl>
              <c:idx val="1"/>
              <c:layout>
                <c:manualLayout>
                  <c:x val="1.0683760683760691E-2"/>
                  <c:y val="2.083333333333335E-2"/>
                </c:manualLayout>
              </c:layout>
              <c:showVal val="1"/>
            </c:dLbl>
            <c:dLbl>
              <c:idx val="2"/>
              <c:layout>
                <c:manualLayout>
                  <c:x val="4.2735042735042739E-3"/>
                  <c:y val="1.785714285714285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'Слайд 17'!$A$5:$A$17</c:f>
              <c:strCache>
                <c:ptCount val="3"/>
                <c:pt idx="0">
                  <c:v>Январь 2017г.</c:v>
                </c:pt>
                <c:pt idx="1">
                  <c:v>Февраль 2017г.</c:v>
                </c:pt>
                <c:pt idx="2">
                  <c:v>Март 2017г.</c:v>
                </c:pt>
              </c:strCache>
            </c:strRef>
          </c:cat>
          <c:val>
            <c:numRef>
              <c:f>'Слайд 17'!$B$5:$B$17</c:f>
              <c:numCache>
                <c:formatCode>General</c:formatCode>
                <c:ptCount val="4"/>
                <c:pt idx="0">
                  <c:v>38.300000000000004</c:v>
                </c:pt>
                <c:pt idx="1">
                  <c:v>36.800000000000004</c:v>
                </c:pt>
                <c:pt idx="2">
                  <c:v>36.6</c:v>
                </c:pt>
              </c:numCache>
            </c:numRef>
          </c:val>
        </c:ser>
        <c:axId val="94115712"/>
        <c:axId val="94117248"/>
      </c:barChart>
      <c:lineChart>
        <c:grouping val="standard"/>
        <c:ser>
          <c:idx val="1"/>
          <c:order val="1"/>
          <c:tx>
            <c:strRef>
              <c:f>'Слайд 17'!$C$4</c:f>
              <c:strCache>
                <c:ptCount val="1"/>
                <c:pt idx="0">
                  <c:v>Целевой показатель СЗП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'Слайд 17'!$A$5:$A$17</c:f>
              <c:strCache>
                <c:ptCount val="3"/>
                <c:pt idx="0">
                  <c:v>Январь 2017г.</c:v>
                </c:pt>
                <c:pt idx="1">
                  <c:v>Февраль 2017г.</c:v>
                </c:pt>
                <c:pt idx="2">
                  <c:v>Март 2017г.</c:v>
                </c:pt>
              </c:strCache>
            </c:strRef>
          </c:cat>
          <c:val>
            <c:numRef>
              <c:f>'Слайд 17'!$C$5:$C$17</c:f>
              <c:numCache>
                <c:formatCode>General</c:formatCode>
                <c:ptCount val="4"/>
                <c:pt idx="0">
                  <c:v>50.949999999999996</c:v>
                </c:pt>
                <c:pt idx="1">
                  <c:v>50.949999999999996</c:v>
                </c:pt>
                <c:pt idx="2">
                  <c:v>50.949999999999996</c:v>
                </c:pt>
                <c:pt idx="3">
                  <c:v>50.949999999999996</c:v>
                </c:pt>
              </c:numCache>
            </c:numRef>
          </c:val>
        </c:ser>
        <c:marker val="1"/>
        <c:axId val="94115712"/>
        <c:axId val="94117248"/>
      </c:lineChart>
      <c:catAx>
        <c:axId val="94115712"/>
        <c:scaling>
          <c:orientation val="minMax"/>
        </c:scaling>
        <c:axPos val="b"/>
        <c:tickLblPos val="nextTo"/>
        <c:crossAx val="94117248"/>
        <c:crosses val="autoZero"/>
        <c:auto val="1"/>
        <c:lblAlgn val="ctr"/>
        <c:lblOffset val="100"/>
      </c:catAx>
      <c:valAx>
        <c:axId val="94117248"/>
        <c:scaling>
          <c:orientation val="minMax"/>
        </c:scaling>
        <c:axPos val="l"/>
        <c:majorGridlines/>
        <c:numFmt formatCode="General" sourceLinked="1"/>
        <c:tickLblPos val="nextTo"/>
        <c:crossAx val="9411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462550876792579"/>
          <c:y val="0.79889448818897679"/>
          <c:w val="0.47344216972878406"/>
          <c:h val="0.2011055118110237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ln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'Слайд 17'!$A$23:$A$24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'Слайд 17'!$B$23:$B$24</c:f>
              <c:numCache>
                <c:formatCode>0.0</c:formatCode>
                <c:ptCount val="2"/>
                <c:pt idx="0">
                  <c:v>7114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8493657042869696E-2"/>
          <c:y val="5.555555555555549E-2"/>
          <c:w val="0.53888888888888942"/>
          <c:h val="0.89814814814814814"/>
        </c:manualLayout>
      </c:layout>
      <c:pieChart>
        <c:varyColors val="1"/>
        <c:ser>
          <c:idx val="0"/>
          <c:order val="0"/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dPt>
            <c:idx val="0"/>
            <c:spPr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</c:spPr>
          </c:dPt>
          <c:dLbls>
            <c:showVal val="1"/>
            <c:showLeaderLines val="1"/>
          </c:dLbls>
          <c:cat>
            <c:strRef>
              <c:f>'Слайд 17'!$A$28:$A$29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'Слайд 17'!$B$28:$B$29</c:f>
              <c:numCache>
                <c:formatCode>0.0</c:formatCode>
                <c:ptCount val="2"/>
                <c:pt idx="0" formatCode="General">
                  <c:v>1500.1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0.88298</cdr:x>
      <cdr:y>0.17857</cdr:y>
    </cdr:from>
    <cdr:to>
      <cdr:x>1</cdr:x>
      <cdr:y>0.71429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6553200" y="762000"/>
          <a:ext cx="838200" cy="228600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0.35891</cdr:x>
      <cdr:y>0.44286</cdr:y>
    </cdr:from>
    <cdr:to>
      <cdr:x>0.47531</cdr:x>
      <cdr:y>0.63388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2819400" y="2119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39571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0.62082</cdr:x>
      <cdr:y>0.44286</cdr:y>
    </cdr:from>
    <cdr:to>
      <cdr:x>0.73722</cdr:x>
      <cdr:y>0.63388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4876784" y="2119968"/>
          <a:ext cx="914404" cy="914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8227,8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0.0582</cdr:x>
      <cdr:y>0.79306</cdr:y>
    </cdr:from>
    <cdr:to>
      <cdr:x>0.30071</cdr:x>
      <cdr:y>0.98408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" y="3796352"/>
          <a:ext cx="1905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Уточненный план на 2017 г.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0.34921</cdr:x>
      <cdr:y>0.79306</cdr:y>
    </cdr:from>
    <cdr:to>
      <cdr:x>0.63052</cdr:x>
      <cdr:y>0.98408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43200" y="3796352"/>
          <a:ext cx="2209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Исполнение за 1 квартал 2017 г.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0.65385</cdr:x>
      <cdr:y>0.05357</cdr:y>
    </cdr:from>
    <cdr:to>
      <cdr:x>0.80769</cdr:x>
      <cdr:y>0.26786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6200" y="228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50,95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3FDB4DB-2C06-4C63-8E45-F6A8079BF4E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/>
            </a:lvl1pPr>
          </a:lstStyle>
          <a:p>
            <a:pPr>
              <a:defRPr/>
            </a:pPr>
            <a:fld id="{51814974-E1E2-47B0-9DD3-96C4C32CC0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31765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43438"/>
            <a:ext cx="53816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DE8015-C661-4FCD-92A0-1D88B52D9F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03199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641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561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938DA-609B-465C-B4E9-15356CCDECC3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F6D2-CAD0-47EE-8077-7E92EA3E44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78E438-0674-416C-A796-B1C06A261F2C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B1FFD-4A51-499A-ACD4-5E0075B2312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049115-9DE1-4E9A-BA9F-F2C73FBBAD4E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B1DD1-769E-40B8-A5D9-3359B28401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E1F67-15C7-4989-980F-2FB19F0CC7E6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8CEBF6-BB7D-40B5-B849-7F9F5D9FD737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86BFE-02C8-4534-AE37-9529C056AA7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02C85-ECBC-4619-9BF6-196FB9C59891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99310-D78A-4910-BE74-14732FC1FCC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8193FE-62D4-4F9E-8DE1-4223430F28D2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3E593-7603-4428-ACD8-5B4657DEEF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B2F39-5AF3-4F01-8B09-6D5F42CD97DD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57986-1FF8-439D-9E90-3FBDF60C95A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315071-61B2-4933-8B87-6B431D9E7444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5DBA2-ED5D-4A61-AD49-C4B4C9FE307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E72748-9746-488A-B8E7-E3ABF954B1FB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AF9F1-C9A3-4D69-B006-6A34BF334B7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ABA75-F761-40C6-88CF-253FE54A8CAD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B1611-71B3-4510-AA68-965826CA87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B3E3F9-5B02-424B-A52E-B9EE79835284}" type="datetime1">
              <a:rPr lang="ru-RU" smtClean="0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CE14CD-BB83-404C-AE8C-D72C9BD172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4527"/>
          <a:stretch/>
        </p:blipFill>
        <p:spPr>
          <a:xfrm>
            <a:off x="0" y="0"/>
            <a:ext cx="9144000" cy="25521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15" r:id="rId1"/>
    <p:sldLayoutId id="2147486616" r:id="rId2"/>
    <p:sldLayoutId id="2147486617" r:id="rId3"/>
    <p:sldLayoutId id="2147486618" r:id="rId4"/>
    <p:sldLayoutId id="2147486619" r:id="rId5"/>
    <p:sldLayoutId id="2147486620" r:id="rId6"/>
    <p:sldLayoutId id="2147486621" r:id="rId7"/>
    <p:sldLayoutId id="2147486622" r:id="rId8"/>
    <p:sldLayoutId id="2147486623" r:id="rId9"/>
    <p:sldLayoutId id="2147486624" r:id="rId10"/>
    <p:sldLayoutId id="214748662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dmsitomino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ytomin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C:\Users\sahnoaa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Сытомино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858000" cy="1655762"/>
          </a:xfrm>
        </p:spPr>
        <p:txBody>
          <a:bodyPr>
            <a:normAutofit/>
          </a:bodyPr>
          <a:lstStyle/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3600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2017 года</a:t>
            </a: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lnSpc>
                <a:spcPct val="12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25601" name="Picture 1" descr="C:\Users\Админ\Desktop\6ac60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90998"/>
            <a:ext cx="2514600" cy="2514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343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полученных межбюджетных трансфертах МО с.п. Сытомино за 1 кв.2017г.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28194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Уд.вес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бюджетной обеспеченности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4 287,9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поддержку мер по обеспечению сбалансированности бюджетов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 передаваемые бюджету с.п. </a:t>
                      </a:r>
                      <a:r>
                        <a:rPr lang="ru-RU" sz="17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Сытомино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бюджета </a:t>
                      </a:r>
                      <a:r>
                        <a:rPr lang="ru-RU" sz="17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Сургутского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7612,2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иных межбюджетных трансфертах на финансовое обеспечение полномочий, передаваемых на уровень муниципального района за 1 кв.2017г. 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0010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2017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1263,7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8" name="TextBox 7"/>
          <p:cNvSpPr txBox="1"/>
          <p:nvPr/>
        </p:nvSpPr>
        <p:spPr>
          <a:xfrm>
            <a:off x="609600" y="42672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Соглашение № 286 от 15.05.2015г. «О передаче осуществления части полномочий органов местного самоуправления муниципального образования сельское поселение Сытомино органам местного самоуправления муниципального образования </a:t>
            </a:r>
            <a:r>
              <a:rPr lang="ru-RU" dirty="0" err="1" smtClean="0"/>
              <a:t>Сургутский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- Соглашение № 13-15 от 05.03.2015 «О передаче осуществления полномочий контрольно-счетного органа по осуществлению внешнего муниципального финансового контроля»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исполнения расходной части бюджета МО с.п. Сытомино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2017 года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функциональной структуре расходов  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610600" cy="437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828800"/>
                <a:gridCol w="1905000"/>
                <a:gridCol w="1676400"/>
              </a:tblGrid>
              <a:tr h="5532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2017 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кв.2017г.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16 089,7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оборона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26,1</a:t>
                      </a:r>
                    </a:p>
                  </a:txBody>
                  <a:tcPr marL="9525" marR="9525" marT="9525" marB="0" anchor="ctr"/>
                </a:tc>
              </a:tr>
              <a:tr h="10191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4 518,8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21,1</a:t>
                      </a:r>
                    </a:p>
                  </a:txBody>
                  <a:tcPr marL="9525" marR="9525" marT="9525" marB="0" anchor="ctr"/>
                </a:tc>
              </a:tr>
              <a:tr h="7862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</a:tr>
              <a:tr h="32031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609601"/>
          <a:ext cx="8382000" cy="419200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24400"/>
                <a:gridCol w="1143000"/>
                <a:gridCol w="1219200"/>
                <a:gridCol w="1295400"/>
              </a:tblGrid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12 394,9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21,4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10,4</a:t>
                      </a:r>
                    </a:p>
                  </a:txBody>
                  <a:tcPr marL="9525" marR="9525" marT="9525" marB="0" anchor="ctr"/>
                </a:tc>
              </a:tr>
              <a:tr h="136116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5 051,3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1 263,7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25,0</a:t>
                      </a:r>
                    </a:p>
                  </a:txBody>
                  <a:tcPr marL="9525" marR="9525" marT="9525" marB="0" anchor="ctr"/>
                </a:tc>
              </a:tr>
              <a:tr h="45820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39 571,0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8 227,8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МО с.п. Сытомино за 1 квартал 2017 года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sp>
        <p:nvSpPr>
          <p:cNvPr id="6" name="TextBox 5"/>
          <p:cNvSpPr txBox="1"/>
          <p:nvPr/>
        </p:nvSpPr>
        <p:spPr>
          <a:xfrm>
            <a:off x="533400" y="16764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57200" y="20574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78867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МО с.п. Сытомино за 1 квартал 2017 года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  <p:pic>
        <p:nvPicPr>
          <p:cNvPr id="105475" name="Picture 3" descr="C:\Users\sahnoaa\Desktop\793011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95600"/>
            <a:ext cx="1219200" cy="1547208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0" y="762000"/>
            <a:ext cx="2895600" cy="1447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6" name="Picture 4" descr="C:\Users\sahnoaa\Desktop\flag-russia-s-gerb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670709" cy="457200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2514600" y="914400"/>
            <a:ext cx="15240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оборона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0,7%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7" name="Picture 5" descr="C:\Users\sahnoaa\Desktop\48770413.mduase92zx.W66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600200"/>
            <a:ext cx="521696" cy="290513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3810000" y="990600"/>
            <a:ext cx="2667000" cy="1828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безопасность и правоохранительная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деят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8" name="Picture 6" descr="C:\Users\sahnoaa\Desktop\img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1981200"/>
            <a:ext cx="533400" cy="400050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381000" y="2209800"/>
            <a:ext cx="1752600" cy="1295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экономика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11,6%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9" name="Picture 7" descr="C:\Users\sahnoaa\Desktop\img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819400"/>
            <a:ext cx="427567" cy="320675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6172200" y="914400"/>
            <a:ext cx="175260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Жилищно-ком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хоз-во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1,2%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0" name="Picture 8" descr="C:\Users\sahnoaa\Desktop\zhk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1752600"/>
            <a:ext cx="537633" cy="37220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304800" y="3505200"/>
            <a:ext cx="18288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среды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0,0%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2" name="Picture 10" descr="C:\Users\sahnoaa\Desktop\phot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4343400"/>
            <a:ext cx="381000" cy="381000"/>
          </a:xfrm>
          <a:prstGeom prst="rect">
            <a:avLst/>
          </a:prstGeom>
          <a:noFill/>
        </p:spPr>
      </p:pic>
      <p:sp>
        <p:nvSpPr>
          <p:cNvPr id="20" name="Овал 19"/>
          <p:cNvSpPr/>
          <p:nvPr/>
        </p:nvSpPr>
        <p:spPr>
          <a:xfrm>
            <a:off x="6019800" y="3810000"/>
            <a:ext cx="2209800" cy="1295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Культура и кинематография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29,2%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3" name="Picture 11" descr="C:\Users\sahnoaa\Desktop\film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6629400" y="4572000"/>
            <a:ext cx="381000" cy="444500"/>
          </a:xfrm>
          <a:prstGeom prst="rect">
            <a:avLst/>
          </a:prstGeom>
          <a:noFill/>
        </p:spPr>
      </p:pic>
      <p:sp>
        <p:nvSpPr>
          <p:cNvPr id="22" name="Овал 21"/>
          <p:cNvSpPr/>
          <p:nvPr/>
        </p:nvSpPr>
        <p:spPr>
          <a:xfrm>
            <a:off x="6477000" y="2057400"/>
            <a:ext cx="2667000" cy="1828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общего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хар-ра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бюджетам субъектов РФ и МО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15,4%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90600" y="4724400"/>
            <a:ext cx="2133600" cy="1219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4" name="Picture 12" descr="C:\Users\sahnoaa\Desktop\hello_html_5243f41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5334000"/>
            <a:ext cx="455385" cy="398462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>
            <a:off x="2819400" y="4800600"/>
            <a:ext cx="2057400" cy="1600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Соц. политика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0,4%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5" name="Picture 13" descr="C:\Users\sahnoaa\Desktop\696d642c3c3fdc698a6c1bd1219cfa8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5638800"/>
            <a:ext cx="533400" cy="495300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>
          <a:xfrm>
            <a:off x="4953000" y="4800600"/>
            <a:ext cx="2209800" cy="160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Физ.культура и спорт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6" name="Picture 14" descr="C:\Users\sahnoaa\Desktop\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81600" y="5562600"/>
            <a:ext cx="540532" cy="419100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 rot="10800000">
            <a:off x="2286000" y="20574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9" idx="4"/>
          </p:cNvCxnSpPr>
          <p:nvPr/>
        </p:nvCxnSpPr>
        <p:spPr>
          <a:xfrm rot="16200000" flipV="1">
            <a:off x="3009900" y="24003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3" idx="6"/>
          </p:cNvCxnSpPr>
          <p:nvPr/>
        </p:nvCxnSpPr>
        <p:spPr>
          <a:xfrm rot="10800000">
            <a:off x="2133600" y="2857500"/>
            <a:ext cx="10668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152900" y="27051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495800" y="2286000"/>
            <a:ext cx="2057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05475" idx="3"/>
          </p:cNvCxnSpPr>
          <p:nvPr/>
        </p:nvCxnSpPr>
        <p:spPr>
          <a:xfrm flipV="1">
            <a:off x="4495800" y="3124200"/>
            <a:ext cx="1981200" cy="545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05475" idx="1"/>
          </p:cNvCxnSpPr>
          <p:nvPr/>
        </p:nvCxnSpPr>
        <p:spPr>
          <a:xfrm rot="10800000" flipV="1">
            <a:off x="2133600" y="3669204"/>
            <a:ext cx="1143000" cy="369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438400" y="4038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352800" y="4648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343400" y="44196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495800" y="40386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4478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 и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МО с.п. Сытомино за 1 квартал 2017 года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38200" y="1842448"/>
          <a:ext cx="7855424" cy="478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>
            <a:off x="3048000" y="3505200"/>
            <a:ext cx="609600" cy="1752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105400" y="3429000"/>
            <a:ext cx="609600" cy="19812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с.п. Сытомино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52400" y="685801"/>
          <a:ext cx="8839199" cy="59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132"/>
                <a:gridCol w="4536868"/>
                <a:gridCol w="1524000"/>
                <a:gridCol w="1371600"/>
                <a:gridCol w="990599"/>
              </a:tblGrid>
              <a:tr h="7280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2017 год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1 квартал 2017 года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5705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11792,2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20,4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 в МО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16539,2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3543,3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21,4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терроризма и экстремизма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70969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ЧС, обеспечение пожарной безопасности и безопасности людей на водных объектах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в МО с.п. 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50268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улично-дорожной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4033,5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20,8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с.п.Сытомино на 2014-2017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10,4</a:t>
                      </a:r>
                    </a:p>
                  </a:txBody>
                  <a:tcPr marL="9525" marR="9525" marT="9525" marB="0" anchor="ctr"/>
                </a:tc>
              </a:tr>
              <a:tr h="33149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в МО с.п.Сытомино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359776">
                <a:tc>
                  <a:txBody>
                    <a:bodyPr/>
                    <a:lstStyle/>
                    <a:p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33510,4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расходах на реализацию Указов Президента Российской Федерации от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07.05.2012 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тыс.руб.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457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показателей средней заработной платы работников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600200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Плановые назначения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4191000"/>
            <a:ext cx="261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за 2017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2286000"/>
          <a:ext cx="5943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5410200" y="2133600"/>
          <a:ext cx="35814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5181600" y="4648200"/>
          <a:ext cx="3962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610600" cy="1752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6858000" cy="3810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sz="4000" dirty="0" smtClean="0"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получением дополнительной информации просим обращаться</a:t>
            </a: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Администрацию сельского поселения Сытомино: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Адрес: ул. Центральная 61, с. Сытомино,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р-н, </a:t>
            </a: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Ханты-Мансийский автономный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округ-Югра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Тюменская обл., 628436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 (факс):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(3462) 736-480 (приемная)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Calibri" pitchFamily="34" charset="0"/>
                <a:cs typeface="Times New Roman" pitchFamily="18" charset="0"/>
                <a:hlinkClick r:id="rId3"/>
              </a:rPr>
              <a:t>admsitomino@mail.ru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sytomino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работы: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18.00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вт-пт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17.00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сб-вс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выходной 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391400" cy="1981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сельского поселения Сытомино на 2017 год              </a:t>
            </a: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>                                                                       											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21BF26-1497-403E-A238-60DA11E0C0C3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85800" y="2057400"/>
          <a:ext cx="8305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48400" y="50292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Дефицит -/</a:t>
            </a:r>
            <a:r>
              <a:rPr lang="ru-RU" dirty="0" err="1" smtClean="0"/>
              <a:t>профицит</a:t>
            </a:r>
            <a:r>
              <a:rPr lang="ru-RU" dirty="0" smtClean="0"/>
              <a:t> +</a:t>
            </a:r>
          </a:p>
          <a:p>
            <a:r>
              <a:rPr lang="ru-RU" dirty="0" smtClean="0"/>
              <a:t>Первоначальный план – 0</a:t>
            </a:r>
          </a:p>
          <a:p>
            <a:r>
              <a:rPr lang="ru-RU" dirty="0" smtClean="0"/>
              <a:t>Уточненный план - 0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2286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с.п. Сытомино  </a:t>
            </a:r>
            <a:b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2017 года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>						</a:t>
            </a:r>
            <a:endParaRPr lang="ru-RU" sz="2000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EC3AB5-BF95-4138-805E-A1F3D39E4715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838200" y="2057400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Garamond" panose="02020404030301010803" pitchFamily="18" charset="0"/>
              </a:rPr>
              <a:t/>
            </a:r>
            <a:br>
              <a:rPr lang="ru-RU" altLang="ru-RU" sz="1400">
                <a:latin typeface="Garamond" panose="02020404030301010803" pitchFamily="18" charset="0"/>
              </a:rPr>
            </a:br>
            <a:r>
              <a:rPr lang="ru-RU" altLang="ru-RU" sz="1400" b="1">
                <a:latin typeface="Garamond" panose="02020404030301010803" pitchFamily="18" charset="0"/>
              </a:rPr>
              <a:t/>
            </a:r>
            <a:br>
              <a:rPr lang="ru-RU" altLang="ru-RU" sz="1400" b="1">
                <a:latin typeface="Garamond" panose="02020404030301010803" pitchFamily="18" charset="0"/>
              </a:rPr>
            </a:br>
            <a:endParaRPr lang="ru-RU" altLang="ru-RU" sz="1400">
              <a:latin typeface="Garamond" panose="02020404030301010803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14400" y="2057400"/>
          <a:ext cx="7162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6503695" y="3510650"/>
            <a:ext cx="3608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Дефицит -/ </a:t>
            </a:r>
            <a:r>
              <a:rPr lang="ru-RU" sz="2400" b="1" dirty="0" err="1" smtClean="0"/>
              <a:t>профицит</a:t>
            </a:r>
            <a:r>
              <a:rPr lang="ru-RU" sz="2400" b="1" dirty="0" smtClean="0"/>
              <a:t> +</a:t>
            </a:r>
          </a:p>
          <a:p>
            <a:pPr algn="ctr"/>
            <a:r>
              <a:rPr lang="ru-RU" sz="2400" b="1" dirty="0" smtClean="0"/>
              <a:t>366,0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поступлениях в бюджет с.п. Сытомино в разрезе основных налоговых и неналоговых доходов, безвозмездных поступлений за 1 квартал 2017 года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598" y="1981199"/>
          <a:ext cx="8686804" cy="4419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71701"/>
                <a:gridCol w="2705101"/>
                <a:gridCol w="1828800"/>
                <a:gridCol w="1981202"/>
              </a:tblGrid>
              <a:tr h="67004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Код бюджетной классификации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за 1 кв.2017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5 152,5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981,6 </a:t>
                      </a:r>
                    </a:p>
                  </a:txBody>
                  <a:tcPr marL="9525" marR="9525" marT="9525" marB="0"/>
                </a:tc>
              </a:tr>
              <a:tr h="388202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5 137,5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964,6 </a:t>
                      </a:r>
                    </a:p>
                  </a:txBody>
                  <a:tcPr marL="9525" marR="9525" marT="9525" marB="0"/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1 510,5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305,6 </a:t>
                      </a:r>
                    </a:p>
                  </a:txBody>
                  <a:tcPr marL="9525" marR="9525" marT="9525" marB="0"/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1 510,5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305,6 </a:t>
                      </a:r>
                    </a:p>
                  </a:txBody>
                  <a:tcPr marL="9525" marR="9525" marT="9525" marB="0"/>
                </a:tc>
              </a:tr>
              <a:tr h="158730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1 03 00000 00 0000 000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3 453,0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650,7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7924800" y="1600200"/>
            <a:ext cx="86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686799" cy="512712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62200"/>
                <a:gridCol w="4495800"/>
                <a:gridCol w="914400"/>
                <a:gridCol w="914399"/>
              </a:tblGrid>
              <a:tr h="9103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1 03 02000 01 0000 110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3 453,0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650,7</a:t>
                      </a:r>
                    </a:p>
                  </a:txBody>
                  <a:tcPr marL="9525" marR="9525" marT="9525" marB="0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164,0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7,4 </a:t>
                      </a:r>
                    </a:p>
                  </a:txBody>
                  <a:tcPr marL="9525" marR="9525" marT="9525" marB="0" anchor="ctr"/>
                </a:tc>
              </a:tr>
              <a:tr h="41387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1 06 01000 00 0000 110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2,8 </a:t>
                      </a: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1 06 06000 00 0000 110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4,6 </a:t>
                      </a:r>
                    </a:p>
                  </a:txBody>
                  <a:tcPr marL="9525" marR="9525" marT="9525" marB="0" anchor="ctr"/>
                </a:tc>
              </a:tr>
              <a:tr h="123353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1 08 04000 01 0000 110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287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1 13 00000 00 0000 000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34 418,5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7 612,2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629400" y="152400"/>
            <a:ext cx="229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Продолжение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10600" cy="377802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06411"/>
                <a:gridCol w="3920898"/>
                <a:gridCol w="1153205"/>
                <a:gridCol w="1230086"/>
              </a:tblGrid>
              <a:tr h="74368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РФ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34 418,5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7 612,2 </a:t>
                      </a:r>
                    </a:p>
                  </a:txBody>
                  <a:tcPr marL="9525" marR="9525" marT="9525" marB="0"/>
                </a:tc>
              </a:tr>
              <a:tr h="83665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2 02 10000 00 0000 151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27 640,3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5 528,1 </a:t>
                      </a:r>
                    </a:p>
                  </a:txBody>
                  <a:tcPr marL="9525" marR="9525" marT="9525" marB="0"/>
                </a:tc>
              </a:tr>
              <a:tr h="92961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2 02 30000 00 0000 151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206,2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55,8 </a:t>
                      </a:r>
                    </a:p>
                  </a:txBody>
                  <a:tcPr marL="9525" marR="9525" marT="9525" marB="0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2 02 40000 00 0000 151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6 572,0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2 028,3 </a:t>
                      </a:r>
                    </a:p>
                  </a:txBody>
                  <a:tcPr marL="9525" marR="9525" marT="9525" marB="0"/>
                </a:tc>
              </a:tr>
              <a:tr h="61735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39571,0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8593,8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781800" y="685800"/>
            <a:ext cx="205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Окончание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исполнения доходной части бюджета МО с.п. Сытомино за 1 квартал 2017 года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828801"/>
          <a:ext cx="84582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2017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</a:p>
                  </a:txBody>
                  <a:tcPr marL="9525" marR="9525" marT="9525" marB="0" anchor="ctr"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113,3</a:t>
                      </a:r>
                    </a:p>
                  </a:txBody>
                  <a:tcPr marL="9525" marR="9525" marT="9525" marB="0" anchor="ctr"/>
                </a:tc>
              </a:tr>
              <a:tr h="103345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34418,4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7612,2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</a:t>
                      </a:r>
                    </a:p>
                  </a:txBody>
                  <a:tcPr marL="9525" marR="9525" marT="9525" marB="0" anchor="ctr"/>
                </a:tc>
              </a:tr>
              <a:tr h="4564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39571,0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8593,8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00" y="0"/>
            <a:ext cx="9245600" cy="6934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305800" cy="13874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доходной части бюджета сельского поселения Сытомино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2017 года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4953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249"/>
                <a:gridCol w="1658751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964,6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7612,2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8593,8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8" name="TextBox 7"/>
          <p:cNvSpPr txBox="1"/>
          <p:nvPr/>
        </p:nvSpPr>
        <p:spPr>
          <a:xfrm>
            <a:off x="6400800" y="35814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733800" y="3962400"/>
          <a:ext cx="5029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350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налоговой и неналоговой части бюджета МО с.п. Сытомино за 1 квартал 2017 года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2057400"/>
          <a:ext cx="3581400" cy="45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676400"/>
              </a:tblGrid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Факт. Исполнение,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305,6</a:t>
                      </a:r>
                    </a:p>
                  </a:txBody>
                  <a:tcPr marL="9525" marR="9525" marT="9525" marB="0" anchor="b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650,7</a:t>
                      </a:r>
                    </a:p>
                  </a:txBody>
                  <a:tcPr marL="9525" marR="9525" marT="9525" marB="0" anchor="b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 anchor="b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b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пошлина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/>
                </a:tc>
              </a:tr>
              <a:tr h="80318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17,0</a:t>
                      </a:r>
                    </a:p>
                  </a:txBody>
                  <a:tcPr marL="9525" marR="9525" marT="9525" marB="0" anchor="b"/>
                </a:tc>
              </a:tr>
              <a:tr h="42319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981,6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657600" y="2590800"/>
          <a:ext cx="5257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23355</TotalTime>
  <Words>1123</Words>
  <Application>Microsoft Office PowerPoint</Application>
  <PresentationFormat>Экран (4:3)</PresentationFormat>
  <Paragraphs>373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Тема1</vt:lpstr>
      <vt:lpstr>Исполнение бюджета  сельского поселения Сытомино</vt:lpstr>
      <vt:lpstr>Бюджет сельского поселения Сытомино на 2017 год              тыс.руб.                                                                                     </vt:lpstr>
      <vt:lpstr>Исполнение бюджета с.п. Сытомино   за 1 квартал 2017 года (тыс.руб.)         </vt:lpstr>
      <vt:lpstr>Сведения о поступлениях в бюджет с.п. Сытомино в разрезе основных налоговых и неналоговых доходов, безвозмездных поступлений за 1 квартал 2017 года (тыс.руб.)</vt:lpstr>
      <vt:lpstr>Слайд 5</vt:lpstr>
      <vt:lpstr>Слайд 6</vt:lpstr>
      <vt:lpstr>Анализ исполнения доходной части бюджета МО с.п. Сытомино за 1 квартал 2017 года (тыс.руб.)</vt:lpstr>
      <vt:lpstr>Структура исполнения доходной части бюджета сельского поселения Сытомино  за 1 квартал 2017 года</vt:lpstr>
      <vt:lpstr>Структура исполнения налоговой и неналоговой части бюджета МО с.п. Сытомино за 1 квартал 2017 года</vt:lpstr>
      <vt:lpstr>Информация о полученных межбюджетных трансфертах МО с.п. Сытомино за 1 кв.2017г.</vt:lpstr>
      <vt:lpstr>Информация об иных межбюджетных трансфертах на финансовое обеспечение полномочий, передаваемых на уровень муниципального района за 1 кв.2017г.  тыс.руб.</vt:lpstr>
      <vt:lpstr>Сравнительный анализ исполнения расходной части бюджета МО с.п. Сытомино  за 1 квартал 2017 года  по функциональной структуре расходов   тыс.руб.</vt:lpstr>
      <vt:lpstr>Слайд 13</vt:lpstr>
      <vt:lpstr>Функциональная структура расходов МО с.п. Сытомино за 1 квартал 2017 года </vt:lpstr>
      <vt:lpstr>Функциональная структура расходов МО с.п. Сытомино за 1 квартал 2017 года </vt:lpstr>
      <vt:lpstr>Расходы на реализацию муниципальных программ и непрограммные расходы МО с.п. Сытомино за 1 квартал 2017 года (тыс. руб.)</vt:lpstr>
      <vt:lpstr>Исполнение муниципальных программ с.п. Сытомино (тыс.руб.)</vt:lpstr>
      <vt:lpstr>Информация о расходах на реализацию Указов Президента Российской Федерации от 07.05.2012    тыс.руб. </vt:lpstr>
      <vt:lpstr>  Контактная информация для граждан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Романчук Ольга Александровна</dc:creator>
  <cp:lastModifiedBy>User1</cp:lastModifiedBy>
  <cp:revision>1665</cp:revision>
  <cp:lastPrinted>2014-05-16T09:04:14Z</cp:lastPrinted>
  <dcterms:created xsi:type="dcterms:W3CDTF">1601-01-01T00:00:00Z</dcterms:created>
  <dcterms:modified xsi:type="dcterms:W3CDTF">2018-05-21T07:53:29Z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