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650" r:id="rId1"/>
  </p:sldMasterIdLst>
  <p:notesMasterIdLst>
    <p:notesMasterId r:id="rId21"/>
  </p:notesMasterIdLst>
  <p:handoutMasterIdLst>
    <p:handoutMasterId r:id="rId22"/>
  </p:handoutMasterIdLst>
  <p:sldIdLst>
    <p:sldId id="296" r:id="rId2"/>
    <p:sldId id="282" r:id="rId3"/>
    <p:sldId id="284" r:id="rId4"/>
    <p:sldId id="311" r:id="rId5"/>
    <p:sldId id="310" r:id="rId6"/>
    <p:sldId id="309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2" r:id="rId16"/>
    <p:sldId id="320" r:id="rId17"/>
    <p:sldId id="321" r:id="rId18"/>
    <p:sldId id="323" r:id="rId19"/>
    <p:sldId id="264" r:id="rId20"/>
  </p:sldIdLst>
  <p:sldSz cx="9144000" cy="6858000" type="screen4x3"/>
  <p:notesSz cx="6724650" cy="97742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D8FCD"/>
    <a:srgbClr val="E73952"/>
    <a:srgbClr val="AC9FAF"/>
    <a:srgbClr val="F7BBC4"/>
    <a:srgbClr val="C5A8C8"/>
    <a:srgbClr val="F9D7DD"/>
    <a:srgbClr val="FCEAED"/>
    <a:srgbClr val="D6B7E3"/>
    <a:srgbClr val="008000"/>
    <a:srgbClr val="DFDBE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5942" autoAdjust="0"/>
  </p:normalViewPr>
  <p:slideViewPr>
    <p:cSldViewPr>
      <p:cViewPr varScale="1">
        <p:scale>
          <a:sx n="62" d="100"/>
          <a:sy n="62" d="100"/>
        </p:scale>
        <p:origin x="-9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&#1040;&#1076;&#1084;&#1080;&#1085;\Desktop\&#1048;&#1089;&#1087;&#1086;&#1083;&#1085;&#1077;&#1085;&#1080;&#1077;%20&#1073;&#1102;&#1076;&#1078;&#1077;&#1090;&#1072;%20&#1079;&#1072;%201%20&#1082;&#1074;&#1072;&#1088;&#1090;&#1072;&#1083;%202017&#1075;.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911891404199475"/>
          <c:y val="3.125E-2"/>
          <c:w val="0.68116490757804227"/>
          <c:h val="0.80726304133858273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Первоначальный план на 2018 год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48408</c:v>
                </c:pt>
                <c:pt idx="1">
                  <c:v>48408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Уточненный план на 2018 год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48773</c:v>
                </c:pt>
                <c:pt idx="1">
                  <c:v>52019.9</c:v>
                </c:pt>
              </c:numCache>
            </c:numRef>
          </c:val>
        </c:ser>
        <c:axId val="100362496"/>
        <c:axId val="100368384"/>
      </c:barChart>
      <c:catAx>
        <c:axId val="100362496"/>
        <c:scaling>
          <c:orientation val="minMax"/>
        </c:scaling>
        <c:axPos val="l"/>
        <c:tickLblPos val="nextTo"/>
        <c:crossAx val="100368384"/>
        <c:crosses val="autoZero"/>
        <c:auto val="1"/>
        <c:lblAlgn val="ctr"/>
        <c:lblOffset val="100"/>
      </c:catAx>
      <c:valAx>
        <c:axId val="100368384"/>
        <c:scaling>
          <c:orientation val="minMax"/>
        </c:scaling>
        <c:axPos val="b"/>
        <c:majorGridlines/>
        <c:numFmt formatCode="0.0" sourceLinked="1"/>
        <c:tickLblPos val="nextTo"/>
        <c:crossAx val="100362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049198637404383"/>
          <c:y val="0.37653001968503935"/>
          <c:w val="0.33865248226950367"/>
          <c:h val="0.34173917322834646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5281277340332461"/>
          <c:y val="0.05"/>
          <c:w val="0.62480089610010892"/>
          <c:h val="0.81038804133858278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Уточненный план на 2018 год</c:v>
                </c:pt>
              </c:strCache>
            </c:strRef>
          </c:tx>
          <c:spPr>
            <a:solidFill>
              <a:srgbClr val="7030A0"/>
            </a:solidFill>
          </c:spPr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48773</c:v>
                </c:pt>
                <c:pt idx="1">
                  <c:v>52019.9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9271.4</c:v>
                </c:pt>
                <c:pt idx="1">
                  <c:v>8878.5</c:v>
                </c:pt>
              </c:numCache>
            </c:numRef>
          </c:val>
        </c:ser>
        <c:axId val="110552960"/>
        <c:axId val="110554496"/>
      </c:barChart>
      <c:catAx>
        <c:axId val="110552960"/>
        <c:scaling>
          <c:orientation val="minMax"/>
        </c:scaling>
        <c:axPos val="l"/>
        <c:tickLblPos val="nextTo"/>
        <c:crossAx val="110554496"/>
        <c:crosses val="autoZero"/>
        <c:auto val="1"/>
        <c:lblAlgn val="ctr"/>
        <c:lblOffset val="100"/>
      </c:catAx>
      <c:valAx>
        <c:axId val="110554496"/>
        <c:scaling>
          <c:orientation val="minMax"/>
        </c:scaling>
        <c:axPos val="b"/>
        <c:majorGridlines/>
        <c:numFmt formatCode="0.0" sourceLinked="1"/>
        <c:tickLblPos val="nextTo"/>
        <c:crossAx val="110552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025895200599941"/>
          <c:y val="0.46090501968503939"/>
          <c:w val="0.29974104799400081"/>
          <c:h val="0.1515969488188976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Уд.вес, %</c:v>
                </c:pt>
              </c:strCache>
            </c:strRef>
          </c:tx>
          <c:explosion val="37"/>
          <c:dPt>
            <c:idx val="0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11.1</c:v>
                </c:pt>
                <c:pt idx="1">
                  <c:v>0.1</c:v>
                </c:pt>
                <c:pt idx="2" formatCode="General">
                  <c:v>88.8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0951177001312351"/>
          <c:y val="0.16594242125984254"/>
          <c:w val="0.37486322998687671"/>
          <c:h val="0.6681149114173228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 smtClean="0"/>
              <a:t>Уд.вес</a:t>
            </a:r>
            <a:r>
              <a:rPr lang="ru-RU" dirty="0" smtClean="0"/>
              <a:t> </a:t>
            </a:r>
            <a:r>
              <a:rPr lang="ru-RU" dirty="0"/>
              <a:t>%</a:t>
            </a:r>
          </a:p>
        </c:rich>
      </c:tx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уд.вес %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Земельный налог</c:v>
                </c:pt>
                <c:pt idx="4">
                  <c:v>Гос.пошлина</c:v>
                </c:pt>
                <c:pt idx="5">
                  <c:v>Прочие доходы от компенсации затрат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 formatCode="General">
                  <c:v>33.5</c:v>
                </c:pt>
                <c:pt idx="1">
                  <c:v>63.1</c:v>
                </c:pt>
                <c:pt idx="2">
                  <c:v>1</c:v>
                </c:pt>
                <c:pt idx="3">
                  <c:v>0.8</c:v>
                </c:pt>
                <c:pt idx="4">
                  <c:v>0.30000000000000004</c:v>
                </c:pt>
                <c:pt idx="5">
                  <c:v>1.3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570349812830798"/>
          <c:y val="0.1223479330708661"/>
          <c:w val="0.33429650187169235"/>
          <c:h val="0.87206988188976364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 и кинематография 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Межбюджетные трансферты общего характера бюджетам субъектов РФ и муниципальных образований </c:v>
                </c:pt>
              </c:strCache>
            </c:strRef>
          </c:cat>
          <c:val>
            <c:numRef>
              <c:f>Лист1!$B$2:$B$10</c:f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 и кинематография 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Межбюджетные трансферты общего характера бюджетам субъектов РФ и муниципальных образований </c:v>
                </c:pt>
              </c:strCache>
            </c:strRef>
          </c:cat>
          <c:val>
            <c:numRef>
              <c:f>Лист1!$C$2:$C$10</c:f>
              <c:numCache>
                <c:formatCode>#,##0.0</c:formatCode>
                <c:ptCount val="9"/>
                <c:pt idx="0">
                  <c:v>39.132736385650738</c:v>
                </c:pt>
                <c:pt idx="1">
                  <c:v>0.45503181843779911</c:v>
                </c:pt>
                <c:pt idx="2">
                  <c:v>0.97764261981190514</c:v>
                </c:pt>
                <c:pt idx="3">
                  <c:v>12.354564397139161</c:v>
                </c:pt>
                <c:pt idx="4">
                  <c:v>2.6524750802500416</c:v>
                </c:pt>
                <c:pt idx="5">
                  <c:v>29.470068142141127</c:v>
                </c:pt>
                <c:pt idx="6">
                  <c:v>0.3378949146815341</c:v>
                </c:pt>
                <c:pt idx="7">
                  <c:v>0.1013684744044602</c:v>
                </c:pt>
                <c:pt idx="8">
                  <c:v>14.518218167483244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070921985815622"/>
          <c:y val="2.9556650246305414E-2"/>
          <c:w val="0.349290780141844"/>
          <c:h val="0.96075404367557526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5.7370550590267314E-2"/>
          <c:y val="2.9455486497462272E-2"/>
          <c:w val="0.62122273730864175"/>
          <c:h val="0.76333499897220569"/>
        </c:manualLayout>
      </c:layout>
      <c:bar3DChart>
        <c:barDir val="col"/>
        <c:grouping val="stacked"/>
        <c:ser>
          <c:idx val="0"/>
          <c:order val="0"/>
          <c:tx>
            <c:strRef>
              <c:f>'Слайд 14'!$A$12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dLbls>
            <c:dLbl>
              <c:idx val="0"/>
              <c:layout>
                <c:manualLayout>
                  <c:x val="1.1317021207257583E-2"/>
                  <c:y val="-0.4032628695671068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77,5%</a:t>
                    </a:r>
                  </a:p>
                  <a:p>
                    <a:r>
                      <a:rPr lang="ru-RU" dirty="0" smtClean="0"/>
                      <a:t>40311,2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2933738522580127E-2"/>
                  <c:y val="-0.4138750503451883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84</a:t>
                    </a:r>
                    <a:r>
                      <a:rPr lang="ru-RU" dirty="0" smtClean="0"/>
                      <a:t>,2%</a:t>
                    </a:r>
                  </a:p>
                  <a:p>
                    <a:r>
                      <a:rPr lang="ru-RU" dirty="0" smtClean="0"/>
                      <a:t>7473,1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'Слайд 14'!$B$11:$C$11</c:f>
              <c:strCache>
                <c:ptCount val="2"/>
                <c:pt idx="0">
                  <c:v>Уточненный план на 2017 год</c:v>
                </c:pt>
                <c:pt idx="1">
                  <c:v>Фактические расходы</c:v>
                </c:pt>
              </c:strCache>
            </c:strRef>
          </c:cat>
          <c:val>
            <c:numRef>
              <c:f>'Слайд 14'!$B$12:$C$12</c:f>
              <c:numCache>
                <c:formatCode>General</c:formatCode>
                <c:ptCount val="2"/>
                <c:pt idx="0">
                  <c:v>84.7</c:v>
                </c:pt>
                <c:pt idx="1">
                  <c:v>84</c:v>
                </c:pt>
              </c:numCache>
            </c:numRef>
          </c:val>
        </c:ser>
        <c:ser>
          <c:idx val="1"/>
          <c:order val="1"/>
          <c:tx>
            <c:strRef>
              <c:f>'Слайд 14'!$A$13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dLbls>
            <c:dLbl>
              <c:idx val="0"/>
              <c:layout>
                <c:manualLayout>
                  <c:x val="9.7001765913590533E-3"/>
                  <c:y val="0.318365423342453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22,5%</a:t>
                    </a:r>
                  </a:p>
                  <a:p>
                    <a:r>
                      <a:rPr lang="ru-RU" dirty="0" smtClean="0"/>
                      <a:t>11708,7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77838904685476E-2"/>
                  <c:y val="0.3448958752876571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5,8%</a:t>
                    </a:r>
                  </a:p>
                  <a:p>
                    <a:r>
                      <a:rPr lang="ru-RU" dirty="0" smtClean="0"/>
                      <a:t>1405,4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'Слайд 14'!$B$11:$C$11</c:f>
              <c:strCache>
                <c:ptCount val="2"/>
                <c:pt idx="0">
                  <c:v>Уточненный план на 2017 год</c:v>
                </c:pt>
                <c:pt idx="1">
                  <c:v>Фактические расходы</c:v>
                </c:pt>
              </c:strCache>
            </c:strRef>
          </c:cat>
          <c:val>
            <c:numRef>
              <c:f>'Слайд 14'!$B$13:$C$13</c:f>
              <c:numCache>
                <c:formatCode>General</c:formatCode>
                <c:ptCount val="2"/>
                <c:pt idx="0">
                  <c:v>15.3</c:v>
                </c:pt>
                <c:pt idx="1">
                  <c:v>16</c:v>
                </c:pt>
              </c:numCache>
            </c:numRef>
          </c:val>
        </c:ser>
        <c:shape val="cylinder"/>
        <c:axId val="79905920"/>
        <c:axId val="79907456"/>
        <c:axId val="0"/>
      </c:bar3DChart>
      <c:catAx>
        <c:axId val="79905920"/>
        <c:scaling>
          <c:orientation val="minMax"/>
        </c:scaling>
        <c:delete val="1"/>
        <c:axPos val="b"/>
        <c:tickLblPos val="nextTo"/>
        <c:crossAx val="79907456"/>
        <c:crosses val="autoZero"/>
        <c:auto val="1"/>
        <c:lblAlgn val="ctr"/>
        <c:lblOffset val="100"/>
      </c:catAx>
      <c:valAx>
        <c:axId val="79907456"/>
        <c:scaling>
          <c:orientation val="minMax"/>
        </c:scaling>
        <c:axPos val="l"/>
        <c:majorGridlines/>
        <c:numFmt formatCode="General" sourceLinked="1"/>
        <c:tickLblPos val="nextTo"/>
        <c:crossAx val="79905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739450346664924"/>
          <c:y val="0.3814903512715398"/>
          <c:w val="0.27290519264141566"/>
          <c:h val="0.23701929745692077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Средняя заработная плата (СЗП)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Январь 2018г.</c:v>
                </c:pt>
                <c:pt idx="1">
                  <c:v>Февраль 2018г.</c:v>
                </c:pt>
                <c:pt idx="2">
                  <c:v>Март 2018г.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41.3</c:v>
                </c:pt>
                <c:pt idx="1">
                  <c:v>40.9</c:v>
                </c:pt>
                <c:pt idx="2">
                  <c:v>42.5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Целевой показатель СЗП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Январь 2018г.</c:v>
                </c:pt>
                <c:pt idx="1">
                  <c:v>Февраль 2018г.</c:v>
                </c:pt>
                <c:pt idx="2">
                  <c:v>Март 2018г.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45.5</c:v>
                </c:pt>
                <c:pt idx="1">
                  <c:v>45.3</c:v>
                </c:pt>
                <c:pt idx="2">
                  <c:v>46.2</c:v>
                </c:pt>
              </c:numCache>
            </c:numRef>
          </c:val>
        </c:ser>
        <c:axId val="122057472"/>
        <c:axId val="122059008"/>
      </c:barChart>
      <c:catAx>
        <c:axId val="12205747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22059008"/>
        <c:crosses val="autoZero"/>
        <c:auto val="1"/>
        <c:lblAlgn val="ctr"/>
        <c:lblOffset val="100"/>
      </c:catAx>
      <c:valAx>
        <c:axId val="122059008"/>
        <c:scaling>
          <c:orientation val="minMax"/>
        </c:scaling>
        <c:axPos val="l"/>
        <c:majorGridlines/>
        <c:numFmt formatCode="General" sourceLinked="1"/>
        <c:tickLblPos val="nextTo"/>
        <c:crossAx val="122057472"/>
        <c:crosses val="autoZero"/>
        <c:crossBetween val="between"/>
      </c:valAx>
    </c:plotArea>
    <c:legend>
      <c:legendPos val="b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Собственные средства</c:v>
                </c:pt>
                <c:pt idx="1">
                  <c:v>МБТ на повышение оплаты труда работникам культуры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7802</c:v>
                </c:pt>
                <c:pt idx="1">
                  <c:v>1500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3008130081300828"/>
          <c:y val="6.9241469816272966E-2"/>
          <c:w val="0.34552845528455295"/>
          <c:h val="0.7974251968503937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1"/>
              <c:spPr/>
              <c:txPr>
                <a:bodyPr/>
                <a:lstStyle/>
                <a:p>
                  <a:pPr>
                    <a:defRPr sz="1200"/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Собственные средства</c:v>
                </c:pt>
                <c:pt idx="1">
                  <c:v>МБТ на повышение оплаты труда работникам культуры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 formatCode="General">
                  <c:v>1702.8</c:v>
                </c:pt>
                <c:pt idx="1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612612612612628"/>
          <c:y val="3.7032972440944889E-2"/>
          <c:w val="0.34684684684684691"/>
          <c:h val="0.9384340551181104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0.275</cdr:x>
      <cdr:y>0.14375</cdr:y>
    </cdr:from>
    <cdr:to>
      <cdr:x>0.45</cdr:x>
      <cdr:y>0.18125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76400" y="584200"/>
          <a:ext cx="10668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i="0" u="none" strike="noStrike" dirty="0" smtClean="0">
              <a:latin typeface="+mn-lt"/>
              <a:ea typeface="+mn-ea"/>
              <a:cs typeface="+mn-cs"/>
            </a:rPr>
            <a:t>52019,9</a:t>
          </a:r>
          <a:r>
            <a:rPr lang="ru-RU" sz="1600" b="1" dirty="0" smtClean="0"/>
            <a:t> 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0.2375</cdr:x>
      <cdr:y>0.1625</cdr:y>
    </cdr:from>
    <cdr:to>
      <cdr:x>0.425</cdr:x>
      <cdr:y>0.21875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47800" y="660400"/>
          <a:ext cx="1143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</cdr:x>
      <cdr:y>0.275</cdr:y>
    </cdr:from>
    <cdr:to>
      <cdr:x>0.325</cdr:x>
      <cdr:y>0.33125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19200" y="1117600"/>
          <a:ext cx="762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484</a:t>
          </a:r>
          <a:r>
            <a:rPr lang="ru-RU" sz="1100" b="1" dirty="0" smtClean="0"/>
            <a:t>08,0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</cdr:x>
      <cdr:y>0.6875</cdr:y>
    </cdr:from>
    <cdr:to>
      <cdr:x>0.3375</cdr:x>
      <cdr:y>0.725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219200" y="2794000"/>
          <a:ext cx="8382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smtClean="0"/>
            <a:t>484</a:t>
          </a:r>
          <a:r>
            <a:rPr lang="ru-RU" sz="1100" b="1" smtClean="0"/>
            <a:t>08,0</a:t>
          </a:r>
          <a:endParaRPr lang="ru-RU" sz="1100" b="1" dirty="0" smtClean="0"/>
        </a:p>
      </cdr:txBody>
    </cdr:sp>
  </cdr:relSizeAnchor>
  <cdr:relSizeAnchor xmlns:cdr="http://schemas.openxmlformats.org/drawingml/2006/chartDrawing">
    <cdr:from>
      <cdr:x>0.2</cdr:x>
      <cdr:y>0.5375</cdr:y>
    </cdr:from>
    <cdr:to>
      <cdr:x>0.35</cdr:x>
      <cdr:y>0.63125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219200" y="2184400"/>
          <a:ext cx="914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48773,0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0.35891</cdr:x>
      <cdr:y>0.44286</cdr:y>
    </cdr:from>
    <cdr:to>
      <cdr:x>0.47531</cdr:x>
      <cdr:y>0.63388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2819400" y="21199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52019,9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0.62082</cdr:x>
      <cdr:y>0.44286</cdr:y>
    </cdr:from>
    <cdr:to>
      <cdr:x>0.73722</cdr:x>
      <cdr:y>0.63388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4876784" y="2119968"/>
          <a:ext cx="914404" cy="9143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8878,5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0.0582</cdr:x>
      <cdr:y>0.79306</cdr:y>
    </cdr:from>
    <cdr:to>
      <cdr:x>0.30071</cdr:x>
      <cdr:y>0.98408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57200" y="3796352"/>
          <a:ext cx="19050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Уточненный план на 2018 г.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0.34921</cdr:x>
      <cdr:y>0.79306</cdr:y>
    </cdr:from>
    <cdr:to>
      <cdr:x>0.63052</cdr:x>
      <cdr:y>0.98408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743200" y="3796352"/>
          <a:ext cx="22098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Исполнение за 1 квартал 2018 г.</a:t>
          </a:r>
          <a:endParaRPr lang="ru-RU" sz="12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t" anchorCtr="0" compatLnSpc="1">
            <a:prstTxWarp prst="textNoShape">
              <a:avLst/>
            </a:prstTxWarp>
          </a:bodyPr>
          <a:lstStyle>
            <a:lvl1pPr defTabSz="900622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10000" y="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t" anchorCtr="0" compatLnSpc="1">
            <a:prstTxWarp prst="textNoShape">
              <a:avLst/>
            </a:prstTxWarp>
          </a:bodyPr>
          <a:lstStyle>
            <a:lvl1pPr algn="r" defTabSz="900622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D3FDB4DB-2C06-4C63-8E45-F6A8079BF4EF}" type="datetimeFigureOut">
              <a:rPr lang="ru-RU"/>
              <a:pPr>
                <a:defRPr/>
              </a:pPr>
              <a:t>13.07.2018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28370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b" anchorCtr="0" compatLnSpc="1">
            <a:prstTxWarp prst="textNoShape">
              <a:avLst/>
            </a:prstTxWarp>
          </a:bodyPr>
          <a:lstStyle>
            <a:lvl1pPr defTabSz="900622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10000" y="928370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b" anchorCtr="0" compatLnSpc="1">
            <a:prstTxWarp prst="textNoShape">
              <a:avLst/>
            </a:prstTxWarp>
          </a:bodyPr>
          <a:lstStyle>
            <a:lvl1pPr algn="r" defTabSz="898525" eaLnBrk="1" hangingPunct="1">
              <a:defRPr sz="1200" smtClean="0"/>
            </a:lvl1pPr>
          </a:lstStyle>
          <a:p>
            <a:pPr>
              <a:defRPr/>
            </a:pPr>
            <a:fld id="{51814974-E1E2-47B0-9DD3-96C4C32CC0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1831765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t" anchorCtr="0" compatLnSpc="1">
            <a:prstTxWarp prst="textNoShape">
              <a:avLst/>
            </a:prstTxWarp>
          </a:bodyPr>
          <a:lstStyle>
            <a:lvl1pPr defTabSz="900622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t" anchorCtr="0" compatLnSpc="1">
            <a:prstTxWarp prst="textNoShape">
              <a:avLst/>
            </a:prstTxWarp>
          </a:bodyPr>
          <a:lstStyle>
            <a:lvl1pPr algn="r" defTabSz="900622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87912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43438"/>
            <a:ext cx="5381625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70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b" anchorCtr="0" compatLnSpc="1">
            <a:prstTxWarp prst="textNoShape">
              <a:avLst/>
            </a:prstTxWarp>
          </a:bodyPr>
          <a:lstStyle>
            <a:lvl1pPr defTabSz="900622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28370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b" anchorCtr="0" compatLnSpc="1">
            <a:prstTxWarp prst="textNoShape">
              <a:avLst/>
            </a:prstTxWarp>
          </a:bodyPr>
          <a:lstStyle>
            <a:lvl1pPr algn="r" defTabSz="898525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6DE8015-C661-4FCD-92A0-1D88B52D9F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5031996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0641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/>
            <a:endParaRPr lang="ru-RU" alt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5613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58938DA-609B-465C-B4E9-15356CCDECC3}" type="datetime1">
              <a:rPr lang="ru-RU" smtClean="0"/>
              <a:pPr>
                <a:defRPr/>
              </a:pPr>
              <a:t>13.07.2018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39EF6D2-CAD0-47EE-8077-7E92EA3E441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78E438-0674-416C-A796-B1C06A261F2C}" type="datetime1">
              <a:rPr lang="ru-RU" smtClean="0"/>
              <a:pPr>
                <a:defRPr/>
              </a:pPr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6B1FFD-4A51-499A-ACD4-5E0075B2312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049115-9DE1-4E9A-BA9F-F2C73FBBAD4E}" type="datetime1">
              <a:rPr lang="ru-RU" smtClean="0"/>
              <a:pPr>
                <a:defRPr/>
              </a:pPr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1B1DD1-769E-40B8-A5D9-3359B284015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5E1F67-15C7-4989-980F-2FB19F0CC7E6}" type="datetime1">
              <a:rPr lang="ru-RU" smtClean="0"/>
              <a:pPr>
                <a:defRPr/>
              </a:pPr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8CEBF6-BB7D-40B5-B849-7F9F5D9FD737}" type="datetime1">
              <a:rPr lang="ru-RU" smtClean="0"/>
              <a:pPr>
                <a:defRPr/>
              </a:pPr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886BFE-02C8-4534-AE37-9529C056AA7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A02C85-ECBC-4619-9BF6-196FB9C59891}" type="datetime1">
              <a:rPr lang="ru-RU" smtClean="0"/>
              <a:pPr>
                <a:defRPr/>
              </a:pPr>
              <a:t>13.07.2018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899310-D78A-4910-BE74-14732FC1FCC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8193FE-62D4-4F9E-8DE1-4223430F28D2}" type="datetime1">
              <a:rPr lang="ru-RU" smtClean="0"/>
              <a:pPr>
                <a:defRPr/>
              </a:pPr>
              <a:t>13.07.2018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23E593-7603-4428-ACD8-5B4657DEEF6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3B2F39-5AF3-4F01-8B09-6D5F42CD97DD}" type="datetime1">
              <a:rPr lang="ru-RU" smtClean="0"/>
              <a:pPr>
                <a:defRPr/>
              </a:pPr>
              <a:t>13.07.2018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557986-1FF8-439D-9E90-3FBDF60C95A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315071-61B2-4933-8B87-6B431D9E7444}" type="datetime1">
              <a:rPr lang="ru-RU" smtClean="0"/>
              <a:pPr>
                <a:defRPr/>
              </a:pPr>
              <a:t>13.07.2018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15DBA2-ED5D-4A61-AD49-C4B4C9FE307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1EE72748-9746-488A-B8E7-E3ABF954B1FB}" type="datetime1">
              <a:rPr lang="ru-RU" smtClean="0"/>
              <a:pPr>
                <a:defRPr/>
              </a:pPr>
              <a:t>13.07.2018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8AF9F1-C9A3-4D69-B006-6A34BF334B7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C7ABA75-F761-40C6-88CF-253FE54A8CAD}" type="datetime1">
              <a:rPr lang="ru-RU" smtClean="0"/>
              <a:pPr>
                <a:defRPr/>
              </a:pPr>
              <a:t>13.07.2018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B9B1611-71B3-4510-AA68-965826CA87E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6B3E3F9-5B02-424B-A52E-B9EE79835284}" type="datetime1">
              <a:rPr lang="ru-RU" smtClean="0"/>
              <a:pPr>
                <a:defRPr/>
              </a:pPr>
              <a:t>13.07.2018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ACE14CD-BB83-404C-AE8C-D72C9BD1722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51" r:id="rId1"/>
    <p:sldLayoutId id="2147486652" r:id="rId2"/>
    <p:sldLayoutId id="2147486653" r:id="rId3"/>
    <p:sldLayoutId id="2147486654" r:id="rId4"/>
    <p:sldLayoutId id="2147486655" r:id="rId5"/>
    <p:sldLayoutId id="2147486656" r:id="rId6"/>
    <p:sldLayoutId id="2147486657" r:id="rId7"/>
    <p:sldLayoutId id="2147486658" r:id="rId8"/>
    <p:sldLayoutId id="2147486659" r:id="rId9"/>
    <p:sldLayoutId id="2147486660" r:id="rId10"/>
    <p:sldLayoutId id="214748666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admsitomino@mail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ytomino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C:\Users\sahnoaa\Desktop\img7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b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Сытомино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6800" y="2971800"/>
            <a:ext cx="6858000" cy="1655762"/>
          </a:xfrm>
        </p:spPr>
        <p:txBody>
          <a:bodyPr>
            <a:normAutofit/>
          </a:bodyPr>
          <a:lstStyle/>
          <a:p>
            <a:pPr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ru-RU" sz="3600" b="1" dirty="0" smtClean="0"/>
          </a:p>
          <a:p>
            <a:pPr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1 квартал 2018 года</a:t>
            </a:r>
          </a:p>
          <a:p>
            <a:pPr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ru-RU" sz="4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ru-RU" b="1" dirty="0" smtClean="0"/>
          </a:p>
          <a:p>
            <a:pPr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ru-RU" b="1" dirty="0" smtClean="0"/>
          </a:p>
          <a:p>
            <a:pPr defTabSz="457207">
              <a:lnSpc>
                <a:spcPct val="120000"/>
              </a:lnSpc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ru-RU" b="1" dirty="0" smtClean="0"/>
          </a:p>
          <a:p>
            <a:endParaRPr lang="ru-RU" dirty="0"/>
          </a:p>
        </p:txBody>
      </p:sp>
      <p:pic>
        <p:nvPicPr>
          <p:cNvPr id="25601" name="Picture 1" descr="C:\Users\Админ\Desktop\6ac602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190998"/>
            <a:ext cx="2514600" cy="2514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686800" cy="504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/>
                <a:gridCol w="22860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исполнение, тыс.руб.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Уд.вес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Дотация на выравнивание бюджетной обеспеченности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4 510,2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54,8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поддержку мер по обеспечению сбалансированности бюджетов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1 402,4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трансферты, передаваемые бюджету с.п.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Сытомино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 бюджета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Сургутского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 на осуществление части полномочий по решению вопросов местного значения в соответствии с заключенными соглашениями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1818,0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бюджетов бюджетной системы Российской Федерации от возврата бюджетами бюджетной системы и организациями остатков субсидий, субвенций и иных межбюджетных трансфертов, имеющих целевое назначение, прошлых лет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8229,7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98,4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8134350" cy="77787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полученных межбюджетных трансфертах МО с.п. Сытомино за 1 кв.2018г.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362200"/>
          <a:ext cx="800100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5155,9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1289,0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об иных межбюджетных трансфертах на финансовое обеспечение полномочий, передаваемых на уровень муниципального района за 1 кв.2018г. 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4267200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Соглашение № 118 от 27.02.2018г. «О передаче осуществления части полномочий органов местного самоуправления муниципального образования сельское поселение Сытомино органам местного самоуправления муниципального образования </a:t>
            </a:r>
            <a:r>
              <a:rPr lang="ru-RU" dirty="0" err="1" smtClean="0"/>
              <a:t>Сургутский</a:t>
            </a:r>
            <a:r>
              <a:rPr lang="ru-RU" dirty="0" smtClean="0"/>
              <a:t> район»</a:t>
            </a:r>
          </a:p>
          <a:p>
            <a:r>
              <a:rPr lang="ru-RU" dirty="0" smtClean="0"/>
              <a:t>- Соглашение № 75-17 от 21.12.2017 «О передаче осуществления полномочий контрольно-счетного органа по осуществлению внешнего муниципального финансового контроля»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981200"/>
          <a:ext cx="8610600" cy="4379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828800"/>
                <a:gridCol w="1905000"/>
                <a:gridCol w="1676400"/>
              </a:tblGrid>
              <a:tr h="55326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за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кв.2018г.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26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19 002,6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3 474,4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18,3</a:t>
                      </a:r>
                    </a:p>
                  </a:txBody>
                  <a:tcPr marL="9525" marR="9525" marT="9525" marB="0" anchor="ctr"/>
                </a:tc>
              </a:tr>
              <a:tr h="55326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оборона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15,5</a:t>
                      </a:r>
                    </a:p>
                  </a:txBody>
                  <a:tcPr marL="9525" marR="9525" marT="9525" marB="0" anchor="ctr"/>
                </a:tc>
              </a:tr>
              <a:tr h="101917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1 233,7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</a:tr>
              <a:tr h="55326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4 940,0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1 096,9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22,2</a:t>
                      </a:r>
                    </a:p>
                  </a:txBody>
                  <a:tcPr marL="9525" marR="9525" marT="9525" marB="0" anchor="ctr"/>
                </a:tc>
              </a:tr>
              <a:tr h="78622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3 329,0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7,1</a:t>
                      </a:r>
                    </a:p>
                  </a:txBody>
                  <a:tcPr marL="9525" marR="9525" marT="9525" marB="0" anchor="ctr"/>
                </a:tc>
              </a:tr>
              <a:tr h="32031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Сравнительный анализ исполнения расходной части бюджета МО с.п. Сытомино </a:t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1 квартал 2018 года </a:t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функциональной структуре расходов  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609601"/>
          <a:ext cx="8382000" cy="419200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724400"/>
                <a:gridCol w="1143000"/>
                <a:gridCol w="1219200"/>
                <a:gridCol w="1295400"/>
              </a:tblGrid>
              <a:tr h="790879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17 862,1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2 616,5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14,6</a:t>
                      </a:r>
                    </a:p>
                  </a:txBody>
                  <a:tcPr marL="9525" marR="9525" marT="9525" marB="0" anchor="ctr"/>
                </a:tc>
              </a:tr>
              <a:tr h="790879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20,5</a:t>
                      </a:r>
                    </a:p>
                  </a:txBody>
                  <a:tcPr marL="9525" marR="9525" marT="9525" marB="0" anchor="ctr"/>
                </a:tc>
              </a:tr>
              <a:tr h="790879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18,0</a:t>
                      </a:r>
                    </a:p>
                  </a:txBody>
                  <a:tcPr marL="9525" marR="9525" marT="9525" marB="0" anchor="ctr"/>
                </a:tc>
              </a:tr>
              <a:tr h="1361162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субъектов РФ и муниципальных образований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5 155,9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1 289,0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25,0</a:t>
                      </a:r>
                    </a:p>
                  </a:txBody>
                  <a:tcPr marL="9525" marR="9525" marT="9525" marB="0" anchor="ctr"/>
                </a:tc>
              </a:tr>
              <a:tr h="458207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52 019,9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8 878,5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17,1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14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65126"/>
            <a:ext cx="821055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Функциональная структура расходов </a:t>
            </a:r>
            <a:b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с.п. Сытомино за 1 квартал 2018 года 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1447800"/>
            <a:ext cx="1470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Уд. вес %</a:t>
            </a:r>
            <a:endParaRPr lang="ru-RU" sz="2400" b="1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990600" y="1701800"/>
          <a:ext cx="7924800" cy="515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 descr="C:\Users\sahnoaa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9144000" cy="685800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15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"/>
            <a:ext cx="7886700" cy="99059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Функциональная структура расходов МО с.п. Сытомино за 1 квартал 2018 года </a:t>
            </a:r>
            <a:endParaRPr lang="ru-RU" sz="2800" dirty="0"/>
          </a:p>
        </p:txBody>
      </p:sp>
      <p:pic>
        <p:nvPicPr>
          <p:cNvPr id="105475" name="Picture 3" descr="C:\Users\sahnoaa\Desktop\793011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895600"/>
            <a:ext cx="1219200" cy="1547208"/>
          </a:xfrm>
          <a:prstGeom prst="rect">
            <a:avLst/>
          </a:prstGeom>
          <a:noFill/>
        </p:spPr>
      </p:pic>
      <p:pic>
        <p:nvPicPr>
          <p:cNvPr id="105476" name="Picture 4" descr="C:\Users\sahnoaa\Desktop\flag-russia-s-gerbo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371600"/>
            <a:ext cx="670709" cy="457200"/>
          </a:xfrm>
          <a:prstGeom prst="rect">
            <a:avLst/>
          </a:prstGeom>
          <a:noFill/>
        </p:spPr>
      </p:pic>
      <p:sp>
        <p:nvSpPr>
          <p:cNvPr id="8" name="Овал 7"/>
          <p:cNvSpPr/>
          <p:nvPr/>
        </p:nvSpPr>
        <p:spPr>
          <a:xfrm>
            <a:off x="0" y="762000"/>
            <a:ext cx="2895600" cy="1447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39,1%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514600" y="914400"/>
            <a:ext cx="1524000" cy="1219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Нац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оборона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0,5%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77" name="Picture 5" descr="C:\Users\sahnoaa\Desktop\48770413.mduase92zx.W66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1600200"/>
            <a:ext cx="521696" cy="290513"/>
          </a:xfrm>
          <a:prstGeom prst="rect">
            <a:avLst/>
          </a:prstGeom>
          <a:noFill/>
        </p:spPr>
      </p:pic>
      <p:sp>
        <p:nvSpPr>
          <p:cNvPr id="11" name="Овал 10"/>
          <p:cNvSpPr/>
          <p:nvPr/>
        </p:nvSpPr>
        <p:spPr>
          <a:xfrm>
            <a:off x="3810000" y="990600"/>
            <a:ext cx="2667000" cy="1828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Нац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безопасность и правоохранительная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деят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1,0%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78" name="Picture 6" descr="C:\Users\sahnoaa\Desktop\img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1981200"/>
            <a:ext cx="533400" cy="400050"/>
          </a:xfrm>
          <a:prstGeom prst="rect">
            <a:avLst/>
          </a:prstGeom>
          <a:noFill/>
        </p:spPr>
      </p:pic>
      <p:sp>
        <p:nvSpPr>
          <p:cNvPr id="13" name="Овал 12"/>
          <p:cNvSpPr/>
          <p:nvPr/>
        </p:nvSpPr>
        <p:spPr>
          <a:xfrm>
            <a:off x="381000" y="2209800"/>
            <a:ext cx="1752600" cy="1295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Нац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экономика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12,4%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79" name="Picture 7" descr="C:\Users\sahnoaa\Desktop\img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2819400"/>
            <a:ext cx="427567" cy="320675"/>
          </a:xfrm>
          <a:prstGeom prst="rect">
            <a:avLst/>
          </a:prstGeom>
          <a:noFill/>
        </p:spPr>
      </p:pic>
      <p:sp>
        <p:nvSpPr>
          <p:cNvPr id="15" name="Овал 14"/>
          <p:cNvSpPr/>
          <p:nvPr/>
        </p:nvSpPr>
        <p:spPr>
          <a:xfrm>
            <a:off x="6172200" y="914400"/>
            <a:ext cx="1752600" cy="152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Жилищно-ком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хоз-во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2,7%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0" name="Picture 8" descr="C:\Users\sahnoaa\Desktop\zhkh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00800" y="1752600"/>
            <a:ext cx="537633" cy="372208"/>
          </a:xfrm>
          <a:prstGeom prst="rect">
            <a:avLst/>
          </a:prstGeom>
          <a:noFill/>
        </p:spPr>
      </p:pic>
      <p:sp>
        <p:nvSpPr>
          <p:cNvPr id="17" name="Овал 16"/>
          <p:cNvSpPr/>
          <p:nvPr/>
        </p:nvSpPr>
        <p:spPr>
          <a:xfrm>
            <a:off x="304800" y="3505200"/>
            <a:ext cx="18288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Охрана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окр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среды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0,0%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2" name="Picture 10" descr="C:\Users\sahnoaa\Desktop\photo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2000" y="4343400"/>
            <a:ext cx="381000" cy="381000"/>
          </a:xfrm>
          <a:prstGeom prst="rect">
            <a:avLst/>
          </a:prstGeom>
          <a:noFill/>
        </p:spPr>
      </p:pic>
      <p:sp>
        <p:nvSpPr>
          <p:cNvPr id="20" name="Овал 19"/>
          <p:cNvSpPr/>
          <p:nvPr/>
        </p:nvSpPr>
        <p:spPr>
          <a:xfrm>
            <a:off x="6019800" y="3810000"/>
            <a:ext cx="2209800" cy="12954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Культура и кинематография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29,5%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3" name="Picture 11" descr="C:\Users\sahnoaa\Desktop\film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H="1">
            <a:off x="6629400" y="4572000"/>
            <a:ext cx="381000" cy="444500"/>
          </a:xfrm>
          <a:prstGeom prst="rect">
            <a:avLst/>
          </a:prstGeom>
          <a:noFill/>
        </p:spPr>
      </p:pic>
      <p:sp>
        <p:nvSpPr>
          <p:cNvPr id="22" name="Овал 21"/>
          <p:cNvSpPr/>
          <p:nvPr/>
        </p:nvSpPr>
        <p:spPr>
          <a:xfrm>
            <a:off x="6477000" y="2057400"/>
            <a:ext cx="2667000" cy="1828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Межбюджетные трансферты общего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хар-ра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бюджетам субъектов РФ и МО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14,5%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990600" y="4724400"/>
            <a:ext cx="2133600" cy="12192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0,0%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4" name="Picture 12" descr="C:\Users\sahnoaa\Desktop\hello_html_5243f411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371600" y="5334000"/>
            <a:ext cx="455385" cy="398462"/>
          </a:xfrm>
          <a:prstGeom prst="rect">
            <a:avLst/>
          </a:prstGeom>
          <a:noFill/>
        </p:spPr>
      </p:pic>
      <p:sp>
        <p:nvSpPr>
          <p:cNvPr id="25" name="Овал 24"/>
          <p:cNvSpPr/>
          <p:nvPr/>
        </p:nvSpPr>
        <p:spPr>
          <a:xfrm>
            <a:off x="2819400" y="4800600"/>
            <a:ext cx="2057400" cy="16002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Соц. политика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0,3%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5" name="Picture 13" descr="C:\Users\sahnoaa\Desktop\696d642c3c3fdc698a6c1bd1219cfa81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00400" y="5638800"/>
            <a:ext cx="533400" cy="495300"/>
          </a:xfrm>
          <a:prstGeom prst="rect">
            <a:avLst/>
          </a:prstGeom>
          <a:noFill/>
        </p:spPr>
      </p:pic>
      <p:sp>
        <p:nvSpPr>
          <p:cNvPr id="27" name="Овал 26"/>
          <p:cNvSpPr/>
          <p:nvPr/>
        </p:nvSpPr>
        <p:spPr>
          <a:xfrm>
            <a:off x="4953000" y="4800600"/>
            <a:ext cx="2209800" cy="1600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Физ.культура и спорт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0,1%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6" name="Picture 14" descr="C:\Users\sahnoaa\Desktop\6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181600" y="5562600"/>
            <a:ext cx="540532" cy="419100"/>
          </a:xfrm>
          <a:prstGeom prst="rect">
            <a:avLst/>
          </a:prstGeom>
          <a:noFill/>
        </p:spPr>
      </p:pic>
      <p:cxnSp>
        <p:nvCxnSpPr>
          <p:cNvPr id="30" name="Прямая соединительная линия 29"/>
          <p:cNvCxnSpPr/>
          <p:nvPr/>
        </p:nvCxnSpPr>
        <p:spPr>
          <a:xfrm rot="10800000">
            <a:off x="2286000" y="2057400"/>
            <a:ext cx="9906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9" idx="4"/>
          </p:cNvCxnSpPr>
          <p:nvPr/>
        </p:nvCxnSpPr>
        <p:spPr>
          <a:xfrm rot="16200000" flipV="1">
            <a:off x="3009900" y="2400300"/>
            <a:ext cx="762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endCxn id="13" idx="6"/>
          </p:cNvCxnSpPr>
          <p:nvPr/>
        </p:nvCxnSpPr>
        <p:spPr>
          <a:xfrm rot="10800000">
            <a:off x="2133600" y="2857500"/>
            <a:ext cx="1066800" cy="419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4152900" y="27051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4495800" y="2286000"/>
            <a:ext cx="20574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05475" idx="3"/>
          </p:cNvCxnSpPr>
          <p:nvPr/>
        </p:nvCxnSpPr>
        <p:spPr>
          <a:xfrm flipV="1">
            <a:off x="4495800" y="3124200"/>
            <a:ext cx="1981200" cy="545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105475" idx="1"/>
          </p:cNvCxnSpPr>
          <p:nvPr/>
        </p:nvCxnSpPr>
        <p:spPr>
          <a:xfrm rot="10800000" flipV="1">
            <a:off x="2133600" y="3669204"/>
            <a:ext cx="1143000" cy="369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0800000" flipV="1">
            <a:off x="2438400" y="4038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3352800" y="46482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343400" y="4419600"/>
            <a:ext cx="1219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495800" y="40386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16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14478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на реализацию муниципальных программ и </a:t>
            </a:r>
            <a:r>
              <a:rPr lang="ru-RU" sz="31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расходы с.п. Сытомино </a:t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1 квартал 2018 года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838200" y="1842448"/>
          <a:ext cx="7855424" cy="478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авая фигурная скобка 10"/>
          <p:cNvSpPr/>
          <p:nvPr/>
        </p:nvSpPr>
        <p:spPr>
          <a:xfrm>
            <a:off x="3048000" y="3505200"/>
            <a:ext cx="609600" cy="17526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5105400" y="3429000"/>
            <a:ext cx="609600" cy="19812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52400" y="685801"/>
          <a:ext cx="8839199" cy="5947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132"/>
                <a:gridCol w="4536868"/>
                <a:gridCol w="1524000"/>
                <a:gridCol w="1371600"/>
                <a:gridCol w="990599"/>
              </a:tblGrid>
              <a:tr h="72804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за 1 квартал 2018 года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Профилактика правонарушений на территории с.п. Сытомино на 2017-2019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295705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14143,6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2616,5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18,5</a:t>
                      </a:r>
                    </a:p>
                  </a:txBody>
                  <a:tcPr marL="9525" marR="9525" marT="9525" marB="0" anchor="ctr"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 в МО</a:t>
                      </a:r>
                      <a:r>
                        <a:rPr lang="ru-RU" sz="13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с.п. Сытомино на 2017-2019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19224,6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3742,8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19,5</a:t>
                      </a:r>
                    </a:p>
                  </a:txBody>
                  <a:tcPr marL="9525" marR="9525" marT="9525" marB="0" anchor="ctr"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Профилактика терроризма и экстремизма на территории с.п. Сытомино на 2017-2019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709694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ЧС, обеспечение пожарной безопасности и безопасности людей на водных объектах на 2017-2019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Благоустройство территории в МО с.п. Сытомино на 2014-2018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1683,9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</a:tr>
              <a:tr h="50268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Энергосбережение и повышение энергетической эффективности в МО с.п.Сытомино на 2014-2018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27,2</a:t>
                      </a:r>
                    </a:p>
                  </a:txBody>
                  <a:tcPr marL="9525" marR="9525" marT="9525" marB="0" anchor="ctr"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улично-дорожной</a:t>
                      </a:r>
                      <a:r>
                        <a:rPr lang="ru-RU" sz="13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сети в МО с.п.Сытомино на 2014-2018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4346,0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 в с.п.Сытомино на 2018-2020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18,0</a:t>
                      </a:r>
                    </a:p>
                  </a:txBody>
                  <a:tcPr marL="9525" marR="9525" marT="9525" marB="0" anchor="ctr"/>
                </a:tc>
              </a:tr>
              <a:tr h="331498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 в МО с.п.Сытомино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359776">
                <a:tc>
                  <a:txBody>
                    <a:bodyPr/>
                    <a:lstStyle/>
                    <a:p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40311,2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7473,1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18,5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17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муниципальных программ с.п. Сытомино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 descr="C:\Users\sahnoaa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18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1"/>
            <a:ext cx="8686800" cy="9905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расходах на реализацию Указов Президента Российской Федерации от 07.05.2012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тыс.руб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295400"/>
            <a:ext cx="457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Динамика показателей средней заработной платы работников культуры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1600200"/>
            <a:ext cx="2521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Плановые назначения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1" y="4191000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Исполнение за 1 квартал 2018 года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152400" y="2133600"/>
          <a:ext cx="5410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5715000" y="1905000"/>
          <a:ext cx="31242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Диаграмма 16"/>
          <p:cNvGraphicFramePr/>
          <p:nvPr/>
        </p:nvGraphicFramePr>
        <p:xfrm>
          <a:off x="6096000" y="4572000"/>
          <a:ext cx="2819400" cy="2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 descr="C:\Users\sahnoaa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610600" cy="17526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 для граждан</a:t>
            </a:r>
            <a:b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30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43000" y="1447800"/>
            <a:ext cx="6858000" cy="381000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endParaRPr lang="ru-RU" sz="4000" dirty="0" smtClean="0">
              <a:latin typeface="Arial" charset="0"/>
              <a:cs typeface="Arial" charset="0"/>
            </a:endParaRPr>
          </a:p>
          <a:p>
            <a:pPr algn="ctr" eaLnBrk="0" hangingPunct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получением дополнительной информации просим обращаться</a:t>
            </a:r>
          </a:p>
          <a:p>
            <a:pPr algn="ctr" eaLnBrk="0" hangingPunct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Администрацию сельского поселения Сытомино: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Адрес: ул. Центральная 61, с. Сытомино,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Сургутский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р-н, </a:t>
            </a:r>
          </a:p>
          <a:p>
            <a:pPr algn="ctr" eaLnBrk="0" hangingPunct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Ханты-Мансийский автономный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округ-Югра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Тюменская обл., 628436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Телефон (факс):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 (3462) 736-480 (приемная)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err="1" smtClean="0">
                <a:latin typeface="Calibri" pitchFamily="34" charset="0"/>
                <a:cs typeface="Times New Roman" pitchFamily="18" charset="0"/>
                <a:hlinkClick r:id="rId3"/>
              </a:rPr>
              <a:t>admsitomino@mail.ru</a:t>
            </a:r>
            <a:endParaRPr lang="ru-RU" sz="1050" b="1" dirty="0" smtClean="0">
              <a:latin typeface="Arial" charset="0"/>
              <a:cs typeface="Arial" charset="0"/>
            </a:endParaRPr>
          </a:p>
          <a:p>
            <a:pPr algn="ctr" eaLnBrk="0" hangingPunct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Адрес сайта: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sytomino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ru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endParaRPr lang="ru-RU" sz="1050" dirty="0" smtClean="0">
              <a:latin typeface="Arial" charset="0"/>
              <a:cs typeface="Arial" charset="0"/>
            </a:endParaRPr>
          </a:p>
          <a:p>
            <a:pPr algn="ctr" eaLnBrk="0" hangingPunct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Время работы: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 9.00 до 18.00 (перерыв с 13.00 до 14.00),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вт-пт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 9.00 до 17.00 (перерыв с 13.00 до 14.00),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сб-вс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выходной </a:t>
            </a:r>
            <a:endParaRPr lang="ru-RU" sz="1050" dirty="0" smtClean="0">
              <a:latin typeface="Arial" charset="0"/>
              <a:cs typeface="Arial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7" name="Picture 9" descr="C:\Users\Админ\Desktop\img7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21BF26-1497-403E-A238-60DA11E0C0C3}" type="slidenum">
              <a:rPr lang="ru-RU" altLang="ru-RU" sz="1200">
                <a:solidFill>
                  <a:srgbClr val="BCBCBC"/>
                </a:solidFill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1200">
              <a:solidFill>
                <a:srgbClr val="BCBCBC"/>
              </a:solidFill>
              <a:latin typeface="Garamond" panose="02020404030301010803" pitchFamily="18" charset="0"/>
            </a:endParaRPr>
          </a:p>
        </p:txBody>
      </p: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1447800" y="533400"/>
            <a:ext cx="7391400" cy="1981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alt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сельского поселения Сытомино на 2018 год              </a:t>
            </a:r>
            <a:r>
              <a:rPr lang="ru-RU" altLang="ru-RU" sz="1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r>
              <a:rPr lang="ru-RU" altLang="ru-RU" sz="2700" dirty="0" smtClean="0">
                <a:solidFill>
                  <a:srgbClr val="FFC000"/>
                </a:solidFill>
              </a:rPr>
              <a:t/>
            </a:r>
            <a:br>
              <a:rPr lang="ru-RU" altLang="ru-RU" sz="2700" dirty="0" smtClean="0">
                <a:solidFill>
                  <a:srgbClr val="FFC000"/>
                </a:solidFill>
              </a:rPr>
            </a:br>
            <a:r>
              <a:rPr lang="ru-RU" altLang="ru-RU" sz="2700" dirty="0" smtClean="0">
                <a:solidFill>
                  <a:srgbClr val="FFC000"/>
                </a:solidFill>
              </a:rPr>
              <a:t/>
            </a:r>
            <a:br>
              <a:rPr lang="ru-RU" altLang="ru-RU" sz="2700" dirty="0" smtClean="0">
                <a:solidFill>
                  <a:srgbClr val="FFC000"/>
                </a:solidFill>
              </a:rPr>
            </a:br>
            <a:r>
              <a:rPr lang="ru-RU" altLang="ru-RU" sz="2700" dirty="0" smtClean="0">
                <a:solidFill>
                  <a:srgbClr val="FFC000"/>
                </a:solidFill>
              </a:rPr>
              <a:t/>
            </a:r>
            <a:br>
              <a:rPr lang="ru-RU" altLang="ru-RU" sz="2700" dirty="0" smtClean="0">
                <a:solidFill>
                  <a:srgbClr val="FFC000"/>
                </a:solidFill>
              </a:rPr>
            </a:br>
            <a:r>
              <a:rPr lang="ru-RU" altLang="ru-RU" sz="2700" dirty="0" smtClean="0">
                <a:solidFill>
                  <a:srgbClr val="FFC000"/>
                </a:solidFill>
              </a:rPr>
              <a:t>                                                                       											</a:t>
            </a:r>
            <a:endParaRPr lang="ru-RU" sz="2200" dirty="0" smtClean="0">
              <a:solidFill>
                <a:schemeClr val="tx1"/>
              </a:solidFill>
            </a:endParaRP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Garamond" panose="020204040303010108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56388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Дефицит -/</a:t>
            </a:r>
            <a:r>
              <a:rPr lang="ru-RU" dirty="0" err="1" smtClean="0"/>
              <a:t>профицит</a:t>
            </a:r>
            <a:r>
              <a:rPr lang="ru-RU" dirty="0" smtClean="0"/>
              <a:t> +</a:t>
            </a:r>
          </a:p>
          <a:p>
            <a:r>
              <a:rPr lang="ru-RU" dirty="0" smtClean="0"/>
              <a:t>Первоначальный план – 0</a:t>
            </a:r>
          </a:p>
          <a:p>
            <a:r>
              <a:rPr lang="ru-RU" dirty="0" smtClean="0"/>
              <a:t>Уточненный план   </a:t>
            </a:r>
            <a:r>
              <a:rPr lang="ru-RU" b="1" dirty="0" smtClean="0"/>
              <a:t>-</a:t>
            </a:r>
            <a:r>
              <a:rPr lang="ru-RU" dirty="0" smtClean="0"/>
              <a:t>3246,9</a:t>
            </a:r>
            <a:endParaRPr lang="ru-RU" dirty="0"/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838200" y="1295400"/>
          <a:ext cx="71628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4" name="Picture 10" descr="C:\Users\Админ\Desktop\img7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EC3AB5-BF95-4138-805E-A1F3D39E4715}" type="slidenum">
              <a:rPr lang="ru-RU" altLang="ru-RU" sz="1200">
                <a:solidFill>
                  <a:srgbClr val="BCBCBC"/>
                </a:solidFill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200">
              <a:solidFill>
                <a:srgbClr val="BCBCBC"/>
              </a:solidFill>
              <a:latin typeface="Garamond" panose="02020404030301010803" pitchFamily="18" charset="0"/>
            </a:endParaRPr>
          </a:p>
        </p:txBody>
      </p:sp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924800" cy="2286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с.п. Сытомино  </a:t>
            </a:r>
            <a:b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1 квартал 2018 года </a:t>
            </a:r>
            <a:r>
              <a:rPr lang="ru-RU" alt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r>
              <a:rPr lang="ru-RU" altLang="ru-RU" sz="30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altLang="ru-RU" sz="3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altLang="ru-RU" sz="3000" dirty="0" smtClean="0"/>
              <a:t/>
            </a:r>
            <a:br>
              <a:rPr lang="ru-RU" altLang="ru-RU" sz="3000" dirty="0" smtClean="0"/>
            </a:br>
            <a:r>
              <a:rPr lang="ru-RU" altLang="ru-RU" sz="3000" dirty="0" smtClean="0"/>
              <a:t/>
            </a:r>
            <a:br>
              <a:rPr lang="ru-RU" altLang="ru-RU" sz="3000" dirty="0" smtClean="0"/>
            </a:br>
            <a:r>
              <a:rPr lang="ru-RU" altLang="ru-RU" sz="3000" dirty="0" smtClean="0"/>
              <a:t>						</a:t>
            </a:r>
            <a:endParaRPr lang="ru-RU" sz="2000" dirty="0" smtClean="0"/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Garamond" panose="02020404030301010803" pitchFamily="18" charset="0"/>
            </a:endParaRPr>
          </a:p>
        </p:txBody>
      </p:sp>
      <p:sp>
        <p:nvSpPr>
          <p:cNvPr id="21510" name="Прямоугольник 6"/>
          <p:cNvSpPr>
            <a:spLocks noChangeArrowheads="1"/>
          </p:cNvSpPr>
          <p:nvPr/>
        </p:nvSpPr>
        <p:spPr bwMode="auto">
          <a:xfrm>
            <a:off x="838200" y="2057400"/>
            <a:ext cx="7543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>
              <a:latin typeface="Garamond" panose="02020404030301010803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Garamond" panose="02020404030301010803" pitchFamily="18" charset="0"/>
              </a:rPr>
              <a:t/>
            </a:r>
            <a:br>
              <a:rPr lang="ru-RU" altLang="ru-RU" sz="1400">
                <a:latin typeface="Garamond" panose="02020404030301010803" pitchFamily="18" charset="0"/>
              </a:rPr>
            </a:br>
            <a:r>
              <a:rPr lang="ru-RU" altLang="ru-RU" sz="1400" b="1">
                <a:latin typeface="Garamond" panose="02020404030301010803" pitchFamily="18" charset="0"/>
              </a:rPr>
              <a:t/>
            </a:r>
            <a:br>
              <a:rPr lang="ru-RU" altLang="ru-RU" sz="1400" b="1">
                <a:latin typeface="Garamond" panose="02020404030301010803" pitchFamily="18" charset="0"/>
              </a:rPr>
            </a:br>
            <a:endParaRPr lang="ru-RU" altLang="ru-RU" sz="1400">
              <a:latin typeface="Garamond" panose="02020404030301010803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381000" y="1397000"/>
          <a:ext cx="8534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752600" y="5715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Дефицит -/ </a:t>
            </a:r>
            <a:r>
              <a:rPr lang="ru-RU" b="1" dirty="0" err="1" smtClean="0"/>
              <a:t>профицит</a:t>
            </a:r>
            <a:r>
              <a:rPr lang="ru-RU" b="1" dirty="0" smtClean="0"/>
              <a:t> +</a:t>
            </a:r>
          </a:p>
          <a:p>
            <a:r>
              <a:rPr lang="ru-RU" b="1" dirty="0" smtClean="0"/>
              <a:t>Уточненный план  - 3246,9</a:t>
            </a:r>
          </a:p>
          <a:p>
            <a:r>
              <a:rPr lang="ru-RU" b="1" dirty="0" smtClean="0"/>
              <a:t>Факт за 1 кв.2018г.      366,0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600" y="2895600"/>
          <a:ext cx="8686804" cy="358140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286002"/>
                <a:gridCol w="2971800"/>
                <a:gridCol w="1752600"/>
                <a:gridCol w="1676402"/>
              </a:tblGrid>
              <a:tr h="67004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Код бюджетной классификации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 план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 за 1 кв.2018 г.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91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1 00 00000 00 0000 000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4 685,8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1 041,7 </a:t>
                      </a:r>
                    </a:p>
                  </a:txBody>
                  <a:tcPr marL="9525" marR="9525" marT="9525" marB="0" anchor="ctr"/>
                </a:tc>
              </a:tr>
              <a:tr h="388202"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4 528,8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1 028,0 </a:t>
                      </a:r>
                    </a:p>
                  </a:txBody>
                  <a:tcPr marL="9525" marR="9525" marT="9525" marB="0" anchor="ctr"/>
                </a:tc>
              </a:tr>
              <a:tr h="591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1 01 02000 01 0000 110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лиц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1 625,6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349,2 </a:t>
                      </a:r>
                    </a:p>
                  </a:txBody>
                  <a:tcPr marL="9525" marR="9525" marT="9525" marB="0" anchor="ctr"/>
                </a:tc>
              </a:tr>
              <a:tr h="134045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1 03 02000 01 0000 110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2 771,3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656,8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8194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 о поступлениях в бюджет с.п. Сытомино в разрезе основных налоговых и неналоговых доходов, безвозмездных поступлений 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1 квартал 2018 года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2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24800" y="1600200"/>
            <a:ext cx="860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Табл.1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600" y="762000"/>
          <a:ext cx="8686799" cy="492420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62200"/>
                <a:gridCol w="4495800"/>
                <a:gridCol w="914400"/>
                <a:gridCol w="914399"/>
              </a:tblGrid>
              <a:tr h="54221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1 06 00000 00 0000 000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125,5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18,7 </a:t>
                      </a:r>
                    </a:p>
                  </a:txBody>
                  <a:tcPr marL="9525" marR="9525" marT="9525" marB="0" anchor="ctr"/>
                </a:tc>
              </a:tr>
              <a:tr h="54221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1 06 01000 00 0000 110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73,5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10,0 </a:t>
                      </a:r>
                    </a:p>
                  </a:txBody>
                  <a:tcPr marL="9525" marR="9525" marT="9525" marB="0" anchor="ctr"/>
                </a:tc>
              </a:tr>
              <a:tr h="54221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1 06 06000 00 0000 110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52,0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8,7 </a:t>
                      </a:r>
                    </a:p>
                  </a:txBody>
                  <a:tcPr marL="9525" marR="9525" marT="9525" marB="0" anchor="ctr"/>
                </a:tc>
              </a:tr>
              <a:tr h="123353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1 08 04000 01 0000 110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 за совершение нотариальных действий (за исключением действий, совершаемых консульскими учреждениями Российской Федерации)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3,3 </a:t>
                      </a:r>
                    </a:p>
                  </a:txBody>
                  <a:tcPr marL="9525" marR="9525" marT="9525" marB="0" anchor="ctr"/>
                </a:tc>
              </a:tr>
              <a:tr h="330287"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157,0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13,7 </a:t>
                      </a:r>
                    </a:p>
                  </a:txBody>
                  <a:tcPr marL="9525" marR="9525" marT="9525" marB="0" anchor="ctr"/>
                </a:tc>
              </a:tr>
              <a:tr h="57049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1 13 00000 00 0000 000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157,0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13,7 </a:t>
                      </a:r>
                    </a:p>
                  </a:txBody>
                  <a:tcPr marL="9525" marR="9525" marT="9525" marB="0" anchor="ctr"/>
                </a:tc>
              </a:tr>
              <a:tr h="57049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2 00 00000 00 0000 000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44 087,2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8 229,7 </a:t>
                      </a:r>
                    </a:p>
                  </a:txBody>
                  <a:tcPr marL="9525" marR="9525" marT="9525" marB="0" anchor="ctr"/>
                </a:tc>
              </a:tr>
              <a:tr h="57049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2 02 00000 00 0000 000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от других бюджетов бюджетной системы РФ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43 955,0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8 097,5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  <p:sp>
        <p:nvSpPr>
          <p:cNvPr id="7" name="TextBox 6"/>
          <p:cNvSpPr txBox="1"/>
          <p:nvPr/>
        </p:nvSpPr>
        <p:spPr>
          <a:xfrm>
            <a:off x="6629400" y="152400"/>
            <a:ext cx="229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Продолжение табл.1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610600" cy="436785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06411"/>
                <a:gridCol w="3920898"/>
                <a:gridCol w="1153205"/>
                <a:gridCol w="1230086"/>
              </a:tblGrid>
              <a:tr h="6507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2 02 10000 00 0000 151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 бюджетам бюджетной системы Российской Федерации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29 563,2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5 912,6 </a:t>
                      </a:r>
                    </a:p>
                  </a:txBody>
                  <a:tcPr marL="9525" marR="9525" marT="9525" marB="0" anchor="ctr"/>
                </a:tc>
              </a:tr>
              <a:tr h="6507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2 02 30000 00 0000 151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бюджетной системы Российской Федерации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261,9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52,2 </a:t>
                      </a:r>
                    </a:p>
                  </a:txBody>
                  <a:tcPr marL="9525" marR="9525" marT="9525" marB="0" anchor="ctr"/>
                </a:tc>
              </a:tr>
              <a:tr h="6507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2 02 40000 00 0000 151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14 129,9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2 132,7 </a:t>
                      </a:r>
                    </a:p>
                  </a:txBody>
                  <a:tcPr marL="9525" marR="9525" marT="9525" marB="0" anchor="ctr"/>
                </a:tc>
              </a:tr>
              <a:tr h="6507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2 18 00000 00 0000 000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бюджетов бюджетной системы Российской Федерации от возврата бюджетами бюджетной системы и организациями остатков субсидий, субвенций и иных межбюджетных трансфертов, имеющих целевое назначение, прошлых лет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132,2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132,2 </a:t>
                      </a:r>
                    </a:p>
                  </a:txBody>
                  <a:tcPr marL="9525" marR="9525" marT="9525" marB="0" anchor="ctr"/>
                </a:tc>
              </a:tr>
              <a:tr h="61735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ДОХОДОВ: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48 773,0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9 271,4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  <p:sp>
        <p:nvSpPr>
          <p:cNvPr id="7" name="TextBox 6"/>
          <p:cNvSpPr txBox="1"/>
          <p:nvPr/>
        </p:nvSpPr>
        <p:spPr>
          <a:xfrm>
            <a:off x="6781800" y="685800"/>
            <a:ext cx="2059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Окончание табл.1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590800"/>
          <a:ext cx="8458200" cy="3886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79877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877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4528,8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22,7</a:t>
                      </a:r>
                    </a:p>
                  </a:txBody>
                  <a:tcPr marL="9525" marR="9525" marT="9525" marB="0" anchor="ctr"/>
                </a:tc>
              </a:tr>
              <a:tr h="79877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8,7</a:t>
                      </a:r>
                    </a:p>
                  </a:txBody>
                  <a:tcPr marL="9525" marR="9525" marT="9525" marB="0" anchor="ctr"/>
                </a:tc>
              </a:tr>
              <a:tr h="103345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44087,2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8229,7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18,7</a:t>
                      </a:r>
                    </a:p>
                  </a:txBody>
                  <a:tcPr marL="9525" marR="9525" marT="9525" marB="0" anchor="ctr"/>
                </a:tc>
              </a:tr>
              <a:tr h="45644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39571,0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8593,8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исполнения доходной части бюджета с.п. Сытомино 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1 квартал 2018 года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тыс.руб.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5600" cy="69342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600" y="1905000"/>
          <a:ext cx="4953000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4249"/>
                <a:gridCol w="1658751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исполнение,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6554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1028,0</a:t>
                      </a:r>
                    </a:p>
                  </a:txBody>
                  <a:tcPr marL="9525" marR="9525" marT="9525" marB="0" anchor="b"/>
                </a:tc>
              </a:tr>
              <a:tr h="346554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13,7</a:t>
                      </a:r>
                    </a:p>
                  </a:txBody>
                  <a:tcPr marL="9525" marR="9525" marT="9525" marB="0" anchor="b"/>
                </a:tc>
              </a:tr>
              <a:tr h="346554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8229,7</a:t>
                      </a:r>
                    </a:p>
                  </a:txBody>
                  <a:tcPr marL="9525" marR="9525" marT="9525" marB="0" anchor="b"/>
                </a:tc>
              </a:tr>
              <a:tr h="346554">
                <a:tc>
                  <a:txBody>
                    <a:bodyPr/>
                    <a:lstStyle/>
                    <a:p>
                      <a:pPr algn="l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9271,4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65126"/>
            <a:ext cx="8305800" cy="138747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исполнения доходной части бюджета сельского поселения Сытомино </a:t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1 квартал 2018 года</a:t>
            </a:r>
            <a:endParaRPr lang="ru-RU" sz="32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4600" y="2743200"/>
            <a:ext cx="1470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Уд. вес %</a:t>
            </a:r>
            <a:endParaRPr lang="ru-RU" sz="2400" b="1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3810000" y="2819400"/>
          <a:ext cx="5181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600" y="1981200"/>
          <a:ext cx="3581400" cy="4573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676400"/>
              </a:tblGrid>
              <a:tr h="3879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Факт. исполнение,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927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349,2</a:t>
                      </a:r>
                    </a:p>
                  </a:txBody>
                  <a:tcPr marL="9525" marR="9525" marT="9525" marB="0" anchor="ctr"/>
                </a:tc>
              </a:tr>
              <a:tr h="387927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656,8</a:t>
                      </a:r>
                    </a:p>
                  </a:txBody>
                  <a:tcPr marL="9525" marR="9525" marT="9525" marB="0" anchor="ctr"/>
                </a:tc>
              </a:tr>
              <a:tr h="670056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</a:tr>
              <a:tr h="670056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8,7</a:t>
                      </a:r>
                    </a:p>
                  </a:txBody>
                  <a:tcPr marL="9525" marR="9525" marT="9525" marB="0" anchor="ctr"/>
                </a:tc>
              </a:tr>
              <a:tr h="387927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пошлина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</a:tr>
              <a:tr h="803187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доходы от компенсации затрат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13,7</a:t>
                      </a:r>
                    </a:p>
                  </a:txBody>
                  <a:tcPr marL="9525" marR="9525" marT="9525" marB="0" anchor="ctr"/>
                </a:tc>
              </a:tr>
              <a:tr h="423193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1041,7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23507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исполнения налоговой и неналоговой части бюджета с.п. Сытомино 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1 квартал 2018 года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267200" y="2133600"/>
          <a:ext cx="4419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23473</TotalTime>
  <Words>1113</Words>
  <Application>Microsoft Office PowerPoint</Application>
  <PresentationFormat>Экран (4:3)</PresentationFormat>
  <Paragraphs>356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Исполнение бюджета  сельского поселения Сытомино</vt:lpstr>
      <vt:lpstr>Бюджет сельского поселения Сытомино на 2018 год              тыс.руб.                                                                                     </vt:lpstr>
      <vt:lpstr>Исполнение бюджета с.п. Сытомино   за 1 квартал 2018 года (тыс.руб.)         </vt:lpstr>
      <vt:lpstr>Сведения о поступлениях в бюджет с.п. Сытомино в разрезе основных налоговых и неналоговых доходов, безвозмездных поступлений  за 1 квартал 2018 года (тыс.руб.)</vt:lpstr>
      <vt:lpstr>Слайд 5</vt:lpstr>
      <vt:lpstr>Слайд 6</vt:lpstr>
      <vt:lpstr>Анализ исполнения доходной части бюджета с.п. Сытомино  за 1 квартал 2018 года                                                                                                                                         тыс.руб.</vt:lpstr>
      <vt:lpstr>Структура исполнения доходной части бюджета сельского поселения Сытомино  за 1 квартал 2018 года</vt:lpstr>
      <vt:lpstr>Структура исполнения налоговой и неналоговой части бюджета с.п. Сытомино  за 1 квартал 2018 года</vt:lpstr>
      <vt:lpstr>Информация о полученных межбюджетных трансфертах МО с.п. Сытомино за 1 кв.2018г.</vt:lpstr>
      <vt:lpstr>Информация об иных межбюджетных трансфертах на финансовое обеспечение полномочий, передаваемых на уровень муниципального района за 1 кв.2018г.  тыс.руб.</vt:lpstr>
      <vt:lpstr>Сравнительный анализ исполнения расходной части бюджета МО с.п. Сытомино  за 1 квартал 2018 года  по функциональной структуре расходов   тыс.руб.</vt:lpstr>
      <vt:lpstr>Слайд 13</vt:lpstr>
      <vt:lpstr>Функциональная структура расходов  с.п. Сытомино за 1 квартал 2018 года </vt:lpstr>
      <vt:lpstr>Функциональная структура расходов МО с.п. Сытомино за 1 квартал 2018 года </vt:lpstr>
      <vt:lpstr>Расходы на реализацию муниципальных программ и непрограммные расходы с.п. Сытомино  за 1 квартал 2018 года (тыс. руб.)</vt:lpstr>
      <vt:lpstr>Исполнение муниципальных программ с.п. Сытомино (тыс.руб.)</vt:lpstr>
      <vt:lpstr>Информация о расходах на реализацию Указов Президента Российской Федерации от 07.05.2012    тыс.руб.</vt:lpstr>
      <vt:lpstr>  Контактная информация для граждан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Романчук Ольга Александровна</dc:creator>
  <cp:lastModifiedBy>User</cp:lastModifiedBy>
  <cp:revision>1678</cp:revision>
  <cp:lastPrinted>2014-05-16T09:04:14Z</cp:lastPrinted>
  <dcterms:created xsi:type="dcterms:W3CDTF">1601-01-01T00:00:00Z</dcterms:created>
  <dcterms:modified xsi:type="dcterms:W3CDTF">2018-07-13T05:23:12Z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