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5143500" type="screen16x9"/>
  <p:notesSz cx="6784975" cy="99187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4" d="100"/>
          <a:sy n="134" d="100"/>
        </p:scale>
        <p:origin x="144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200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35A1-4DEA-BC6D-E7B5C1B1913E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97" b="0" strike="noStrike" spc="-1">
                    <a:solidFill>
                      <a:srgbClr val="404040"/>
                    </a:solidFill>
                    <a:latin typeface="Arial"/>
                    <a:ea typeface="DejaVu San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Пожары</c:v>
                </c:pt>
                <c:pt idx="1">
                  <c:v>Гибель</c:v>
                </c:pt>
                <c:pt idx="2">
                  <c:v>Травма</c:v>
                </c:pt>
                <c:pt idx="3">
                  <c:v>Ущерб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197</c:v>
                </c:pt>
                <c:pt idx="1">
                  <c:v>3</c:v>
                </c:pt>
                <c:pt idx="2">
                  <c:v>6</c:v>
                </c:pt>
                <c:pt idx="3">
                  <c:v>11.3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A1-4DEA-BC6D-E7B5C1B1913E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200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5A1-4DEA-BC6D-E7B5C1B1913E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97" b="0" strike="noStrike" spc="-1">
                    <a:solidFill>
                      <a:srgbClr val="404040"/>
                    </a:solidFill>
                    <a:latin typeface="Arial"/>
                    <a:ea typeface="DejaVu San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Пожары</c:v>
                </c:pt>
                <c:pt idx="1">
                  <c:v>Гибель</c:v>
                </c:pt>
                <c:pt idx="2">
                  <c:v>Травма</c:v>
                </c:pt>
                <c:pt idx="3">
                  <c:v>Ущерб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4"/>
                <c:pt idx="0">
                  <c:v>192</c:v>
                </c:pt>
                <c:pt idx="1">
                  <c:v>7</c:v>
                </c:pt>
                <c:pt idx="2">
                  <c:v>8</c:v>
                </c:pt>
                <c:pt idx="3">
                  <c:v>30.1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5A1-4DEA-BC6D-E7B5C1B191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644894"/>
        <c:axId val="52608019"/>
      </c:barChart>
      <c:catAx>
        <c:axId val="6264489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sz="1197" b="0" strike="noStrike" spc="-1">
                <a:solidFill>
                  <a:srgbClr val="595959"/>
                </a:solidFill>
                <a:latin typeface="Arial"/>
                <a:ea typeface="DejaVu Sans"/>
              </a:defRPr>
            </a:pPr>
            <a:endParaRPr lang="ru-RU"/>
          </a:p>
        </c:txPr>
        <c:crossAx val="52608019"/>
        <c:crosses val="autoZero"/>
        <c:auto val="1"/>
        <c:lblAlgn val="ctr"/>
        <c:lblOffset val="100"/>
        <c:noMultiLvlLbl val="0"/>
      </c:catAx>
      <c:valAx>
        <c:axId val="52608019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sz="1197" b="0" strike="noStrike" spc="-1">
                <a:solidFill>
                  <a:srgbClr val="595959"/>
                </a:solidFill>
                <a:latin typeface="Arial"/>
                <a:ea typeface="DejaVu Sans"/>
              </a:defRPr>
            </a:pPr>
            <a:endParaRPr lang="ru-RU"/>
          </a:p>
        </c:txPr>
        <c:crossAx val="6264489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/>
      <c:overlay val="0"/>
      <c:spPr>
        <a:noFill/>
        <a:ln>
          <a:noFill/>
        </a:ln>
      </c:spPr>
      <c:txPr>
        <a:bodyPr/>
        <a:lstStyle/>
        <a:p>
          <a:pPr>
            <a:defRPr sz="1197" b="0" strike="noStrike" spc="-1">
              <a:solidFill>
                <a:srgbClr val="595959"/>
              </a:solidFill>
              <a:latin typeface="Arial"/>
              <a:ea typeface="DejaVu Sans"/>
            </a:defRPr>
          </a:pPr>
          <a:endParaRPr lang="ru-RU"/>
        </a:p>
      </c:txPr>
    </c:legend>
    <c:plotVisOnly val="1"/>
    <c:dispBlanksAs val="gap"/>
    <c:showDLblsOverMax val="1"/>
  </c:chart>
  <c:spPr>
    <a:noFill/>
    <a:ln w="9360">
      <a:noFill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6.4269083609722791E-2"/>
          <c:y val="6.1051777584035648E-2"/>
          <c:w val="0.92279028535619856"/>
          <c:h val="0.751641964545190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65D0-4359-9CF3-2AED454AEEEA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65D0-4359-9CF3-2AED454AEEEA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65D0-4359-9CF3-2AED454AEEEA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0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defRPr>
                    </a:pPr>
                    <a:r>
                      <a:rPr lang="en-US" dirty="0" smtClean="0"/>
                      <a:t>92</a:t>
                    </a:r>
                  </a:p>
                </c:rich>
              </c:tx>
              <c:numFmt formatCode="General" sourceLinked="0"/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5D0-4359-9CF3-2AED454AEEEA}"/>
                </c:ext>
              </c:extLst>
            </c:dLbl>
            <c:dLbl>
              <c:idx val="1"/>
              <c:layout/>
              <c:numFmt formatCode="General" sourceLinked="0"/>
              <c:spPr/>
              <c:txPr>
                <a:bodyPr/>
                <a:lstStyle/>
                <a:p>
                  <a:pPr>
                    <a:defRPr sz="1000" b="0" strike="noStrike" spc="-1">
                      <a:solidFill>
                        <a:srgbClr val="000000"/>
                      </a:solidFill>
                      <a:latin typeface="Arial"/>
                      <a:ea typeface="DejaVu San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5D0-4359-9CF3-2AED454AEEEA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pPr>
                      <a:defRPr sz="1000" b="0" strike="noStrike" spc="-1">
                        <a:solidFill>
                          <a:srgbClr val="000000"/>
                        </a:solidFill>
                        <a:latin typeface="Arial"/>
                        <a:ea typeface="DejaVu Sans"/>
                      </a:defRPr>
                    </a:pPr>
                    <a:r>
                      <a:rPr lang="en-US" dirty="0" smtClean="0"/>
                      <a:t>5</a:t>
                    </a:r>
                    <a:endParaRPr lang="en-US" dirty="0"/>
                  </a:p>
                </c:rich>
              </c:tx>
              <c:numFmt formatCode="General" sourceLinked="0"/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5D0-4359-9CF3-2AED454AEE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97" b="0" strike="noStrike" spc="-1">
                    <a:solidFill>
                      <a:srgbClr val="404040"/>
                    </a:solidFill>
                    <a:latin typeface="Arial"/>
                    <a:ea typeface="DejaVu San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Пожары</c:v>
                </c:pt>
                <c:pt idx="1">
                  <c:v>Гибель</c:v>
                </c:pt>
                <c:pt idx="2">
                  <c:v>Травма</c:v>
                </c:pt>
                <c:pt idx="3">
                  <c:v>Ущерб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89</c:v>
                </c:pt>
                <c:pt idx="1">
                  <c:v>2</c:v>
                </c:pt>
                <c:pt idx="2">
                  <c:v>5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5D0-4359-9CF3-2AED454AEEEA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88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A352-47CE-9961-D57977F6E9B5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97" b="0" strike="noStrike" spc="-1">
                    <a:solidFill>
                      <a:srgbClr val="404040"/>
                    </a:solidFill>
                    <a:latin typeface="Arial"/>
                    <a:ea typeface="DejaVu San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Пожары</c:v>
                </c:pt>
                <c:pt idx="1">
                  <c:v>Гибель</c:v>
                </c:pt>
                <c:pt idx="2">
                  <c:v>Травма</c:v>
                </c:pt>
                <c:pt idx="3">
                  <c:v>Ущерб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4"/>
                <c:pt idx="0">
                  <c:v>83</c:v>
                </c:pt>
                <c:pt idx="1">
                  <c:v>3</c:v>
                </c:pt>
                <c:pt idx="2">
                  <c:v>2</c:v>
                </c:pt>
                <c:pt idx="3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5D0-4359-9CF3-2AED454AEE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048985"/>
        <c:axId val="77630515"/>
      </c:barChart>
      <c:catAx>
        <c:axId val="5704898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sz="1197" b="0" strike="noStrike" spc="-1">
                <a:solidFill>
                  <a:srgbClr val="595959"/>
                </a:solidFill>
                <a:latin typeface="Arial"/>
                <a:ea typeface="DejaVu Sans"/>
              </a:defRPr>
            </a:pPr>
            <a:endParaRPr lang="ru-RU"/>
          </a:p>
        </c:txPr>
        <c:crossAx val="77630515"/>
        <c:crosses val="autoZero"/>
        <c:auto val="1"/>
        <c:lblAlgn val="ctr"/>
        <c:lblOffset val="100"/>
        <c:noMultiLvlLbl val="0"/>
      </c:catAx>
      <c:valAx>
        <c:axId val="77630515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sz="1197" b="0" strike="noStrike" spc="-1">
                <a:solidFill>
                  <a:srgbClr val="595959"/>
                </a:solidFill>
                <a:latin typeface="Arial"/>
                <a:ea typeface="DejaVu Sans"/>
              </a:defRPr>
            </a:pPr>
            <a:endParaRPr lang="ru-RU"/>
          </a:p>
        </c:txPr>
        <c:crossAx val="57048985"/>
        <c:crosses val="autoZero"/>
        <c:crossBetween val="between"/>
      </c:valAx>
      <c:spPr>
        <a:noFill/>
        <a:ln>
          <a:noFill/>
        </a:ln>
      </c:spPr>
    </c:plotArea>
    <c:legend>
      <c:legendPos val="b"/>
      <c:layout/>
      <c:overlay val="0"/>
      <c:spPr>
        <a:noFill/>
        <a:ln>
          <a:noFill/>
        </a:ln>
      </c:spPr>
      <c:txPr>
        <a:bodyPr/>
        <a:lstStyle/>
        <a:p>
          <a:pPr>
            <a:defRPr sz="1197" b="0" strike="noStrike" spc="-1">
              <a:solidFill>
                <a:srgbClr val="595959"/>
              </a:solidFill>
              <a:latin typeface="Arial"/>
              <a:ea typeface="DejaVu Sans"/>
            </a:defRPr>
          </a:pPr>
          <a:endParaRPr lang="ru-RU"/>
        </a:p>
      </c:txPr>
    </c:legend>
    <c:plotVisOnly val="1"/>
    <c:dispBlanksAs val="gap"/>
    <c:showDLblsOverMax val="1"/>
  </c:chart>
  <c:spPr>
    <a:noFill/>
    <a:ln w="9360">
      <a:noFill/>
    </a:ln>
  </c:spPr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4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4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4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4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CA214B13-D947-4518-ADAE-08575575A15E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ustomShape 1"/>
          <p:cNvSpPr/>
          <p:nvPr/>
        </p:nvSpPr>
        <p:spPr>
          <a:xfrm>
            <a:off x="3843360" y="9420840"/>
            <a:ext cx="29012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EA81CB47-6A9F-495A-9AC6-FDB12E1F1724}" type="slidenum">
              <a:rPr lang="ru-RU" sz="1200" b="0" strike="noStrike" spc="-1">
                <a:solidFill>
                  <a:srgbClr val="000000"/>
                </a:solidFill>
                <a:latin typeface="Arial"/>
                <a:ea typeface="+mn-ea"/>
              </a:rPr>
              <a:t>1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93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01600" y="744538"/>
            <a:ext cx="6551613" cy="3684587"/>
          </a:xfrm>
          <a:prstGeom prst="rect">
            <a:avLst/>
          </a:prstGeom>
        </p:spPr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678240" y="4773240"/>
            <a:ext cx="5388840" cy="386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39838"/>
            <a:ext cx="5929312" cy="3335337"/>
          </a:xfrm>
          <a:prstGeom prst="rect">
            <a:avLst/>
          </a:prstGeom>
        </p:spPr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78240" y="4773240"/>
            <a:ext cx="5401800" cy="38793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97" name="CustomShape 3"/>
          <p:cNvSpPr/>
          <p:nvPr/>
        </p:nvSpPr>
        <p:spPr>
          <a:xfrm>
            <a:off x="3843360" y="9421200"/>
            <a:ext cx="2913840" cy="47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5E544805-668E-4504-ABD9-40DC5AF265E3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39838"/>
            <a:ext cx="5929312" cy="3335337"/>
          </a:xfrm>
          <a:prstGeom prst="rect">
            <a:avLst/>
          </a:prstGeom>
        </p:spPr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678240" y="4773240"/>
            <a:ext cx="5401800" cy="38793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00" name="CustomShape 3"/>
          <p:cNvSpPr/>
          <p:nvPr/>
        </p:nvSpPr>
        <p:spPr>
          <a:xfrm>
            <a:off x="3843360" y="9421200"/>
            <a:ext cx="2913840" cy="47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C5598E93-485B-4C12-83B6-F31EDF4D1D42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0213" y="1239838"/>
            <a:ext cx="5892800" cy="3314700"/>
          </a:xfrm>
          <a:prstGeom prst="rect">
            <a:avLst/>
          </a:prstGeom>
        </p:spPr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78240" y="4773240"/>
            <a:ext cx="5388840" cy="386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03" name="CustomShape 3"/>
          <p:cNvSpPr/>
          <p:nvPr/>
        </p:nvSpPr>
        <p:spPr>
          <a:xfrm>
            <a:off x="3843360" y="9421200"/>
            <a:ext cx="2900880" cy="45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BDDB7443-8C70-4123-A096-DD4C7149F127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9075" y="812800"/>
            <a:ext cx="7113588" cy="4000500"/>
          </a:xfrm>
          <a:prstGeom prst="rect">
            <a:avLst/>
          </a:prstGeom>
        </p:spPr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32160" cy="4795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06" name="CustomShape 3"/>
          <p:cNvSpPr/>
          <p:nvPr/>
        </p:nvSpPr>
        <p:spPr>
          <a:xfrm>
            <a:off x="4278960" y="10157400"/>
            <a:ext cx="3265200" cy="51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D5CC84EA-0D3B-471C-BF0C-998A788FBABC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6</a:t>
            </a:fld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0213" y="1239838"/>
            <a:ext cx="5907087" cy="3322637"/>
          </a:xfrm>
          <a:prstGeom prst="rect">
            <a:avLst/>
          </a:prstGeom>
        </p:spPr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78240" y="4773240"/>
            <a:ext cx="5388840" cy="386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09" name="CustomShape 3"/>
          <p:cNvSpPr/>
          <p:nvPr/>
        </p:nvSpPr>
        <p:spPr>
          <a:xfrm>
            <a:off x="3843360" y="9421200"/>
            <a:ext cx="2900880" cy="45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8085B9D6-CC5C-4CCF-849E-6B45794B114F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7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ustomShape 1"/>
          <p:cNvSpPr/>
          <p:nvPr/>
        </p:nvSpPr>
        <p:spPr>
          <a:xfrm>
            <a:off x="3843360" y="9420840"/>
            <a:ext cx="29012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BCFE0890-94A4-49CF-9E75-F61899983223}" type="slidenum">
              <a:rPr lang="ru-RU" sz="1200" b="0" strike="noStrike" spc="-1">
                <a:solidFill>
                  <a:srgbClr val="000000"/>
                </a:solidFill>
                <a:latin typeface="Arial"/>
                <a:ea typeface="+mn-ea"/>
              </a:rPr>
              <a:t>8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111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01600" y="744538"/>
            <a:ext cx="6551613" cy="3684587"/>
          </a:xfrm>
          <a:prstGeom prst="rect">
            <a:avLst/>
          </a:prstGeom>
        </p:spPr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678240" y="4773240"/>
            <a:ext cx="5388840" cy="386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0"/>
            <a:ext cx="9104760" cy="5113800"/>
          </a:xfrm>
          <a:prstGeom prst="rect">
            <a:avLst/>
          </a:prstGeom>
          <a:gradFill rotWithShape="0">
            <a:gsLst>
              <a:gs pos="0">
                <a:srgbClr val="9999FF"/>
              </a:gs>
              <a:gs pos="100000">
                <a:srgbClr val="003399"/>
              </a:gs>
            </a:gsLst>
            <a:lin ang="54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CustomShape 2"/>
          <p:cNvSpPr/>
          <p:nvPr/>
        </p:nvSpPr>
        <p:spPr>
          <a:xfrm>
            <a:off x="0" y="1696680"/>
            <a:ext cx="9104760" cy="189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0200" tIns="35280" rIns="70200" bIns="35280">
            <a:no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2000" b="0" strike="noStrike" spc="-1">
                <a:solidFill>
                  <a:srgbClr val="FFFFFF"/>
                </a:solidFill>
                <a:latin typeface="Arial"/>
                <a:ea typeface="DejaVu Sans"/>
              </a:rPr>
              <a:t>ДОКЛАД 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2000" b="0" strike="noStrike" spc="-1">
                <a:solidFill>
                  <a:srgbClr val="FFFFFF"/>
                </a:solidFill>
                <a:latin typeface="Arial"/>
                <a:ea typeface="DejaVu Sans"/>
              </a:rPr>
              <a:t>начальника отдела надзорной деятельности 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2000" b="0" strike="noStrike" spc="-1">
                <a:solidFill>
                  <a:srgbClr val="FFFFFF"/>
                </a:solidFill>
                <a:latin typeface="Arial"/>
                <a:ea typeface="DejaVu Sans"/>
              </a:rPr>
              <a:t>и профилактической работы (по Сургутскому району) 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2000" b="0" strike="noStrike" spc="-1">
                <a:solidFill>
                  <a:srgbClr val="FFFFFF"/>
                </a:solidFill>
                <a:latin typeface="Arial"/>
                <a:ea typeface="DejaVu Sans"/>
              </a:rPr>
              <a:t>подполковника внутренней службы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2000" b="0" strike="noStrike" spc="-1">
                <a:solidFill>
                  <a:srgbClr val="FFFFFF"/>
                </a:solidFill>
                <a:latin typeface="Arial"/>
                <a:ea typeface="DejaVu Sans"/>
              </a:rPr>
              <a:t>БАТРАКОВА АНДРЕЯ АЛЕКСАНДРОВИЧА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2000" b="1" strike="noStrike" spc="-1">
                <a:solidFill>
                  <a:srgbClr val="FFFFFF"/>
                </a:solidFill>
                <a:latin typeface="Arial"/>
                <a:ea typeface="DejaVu Sans"/>
              </a:rPr>
              <a:t>«О реализации профилактических мероприятий по предупреждению пожаров, гибели и травматизма людей на пожарах 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2000" b="1" strike="noStrike" spc="-1">
                <a:solidFill>
                  <a:srgbClr val="FFFFFF"/>
                </a:solidFill>
                <a:latin typeface="Arial"/>
                <a:ea typeface="DejaVu Sans"/>
              </a:rPr>
              <a:t>на территории Сургутского района»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79"/>
              </a:spcBef>
            </a:pPr>
            <a:endParaRPr lang="ru-RU" sz="2000" b="0" strike="noStrike" spc="-1">
              <a:latin typeface="Arial"/>
            </a:endParaRPr>
          </a:p>
          <a:p>
            <a:pPr marL="343080" indent="-303840" algn="ctr">
              <a:lnSpc>
                <a:spcPct val="100000"/>
              </a:lnSpc>
              <a:spcBef>
                <a:spcPts val="479"/>
              </a:spcBef>
            </a:pPr>
            <a:endParaRPr lang="ru-RU" sz="2000" b="0" strike="noStrike" spc="-1">
              <a:latin typeface="Arial"/>
            </a:endParaRPr>
          </a:p>
        </p:txBody>
      </p:sp>
      <p:pic>
        <p:nvPicPr>
          <p:cNvPr id="46" name="Picture 6"/>
          <p:cNvPicPr/>
          <p:nvPr/>
        </p:nvPicPr>
        <p:blipFill>
          <a:blip r:embed="rId3"/>
          <a:stretch/>
        </p:blipFill>
        <p:spPr>
          <a:xfrm>
            <a:off x="7704000" y="125280"/>
            <a:ext cx="1226160" cy="1164240"/>
          </a:xfrm>
          <a:prstGeom prst="rect">
            <a:avLst/>
          </a:prstGeom>
          <a:ln w="9360">
            <a:noFill/>
          </a:ln>
          <a:effectLst>
            <a:outerShdw blurRad="50800" dist="88176" dir="2391928" algn="tl" rotWithShape="0">
              <a:srgbClr val="000000">
                <a:alpha val="40000"/>
              </a:srgbClr>
            </a:outerShdw>
          </a:effectLst>
        </p:spPr>
      </p:pic>
      <p:pic>
        <p:nvPicPr>
          <p:cNvPr id="47" name="Picture 41" descr="флаг МЧС4"/>
          <p:cNvPicPr/>
          <p:nvPr/>
        </p:nvPicPr>
        <p:blipFill>
          <a:blip r:embed="rId4"/>
          <a:stretch/>
        </p:blipFill>
        <p:spPr>
          <a:xfrm>
            <a:off x="-541440" y="-92160"/>
            <a:ext cx="3351600" cy="1761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ustomShape 1"/>
          <p:cNvSpPr/>
          <p:nvPr/>
        </p:nvSpPr>
        <p:spPr>
          <a:xfrm>
            <a:off x="0" y="0"/>
            <a:ext cx="9117720" cy="693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7520" tIns="23760" rIns="47520" bIns="2376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ПОКАЗАТЕЛИ ОБСТАНОВКИ С ПОЖАРАМИ</a:t>
            </a:r>
            <a:endParaRPr lang="ru-RU" sz="17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НА ТЕРРИТОРИИ СУРГУТСКОГО РАЙОНА</a:t>
            </a:r>
            <a:endParaRPr lang="ru-RU" sz="17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(на </a:t>
            </a:r>
            <a:r>
              <a:rPr lang="ru-RU" sz="17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04</a:t>
            </a:r>
            <a:r>
              <a:rPr lang="ru-RU" sz="17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.12.2023 </a:t>
            </a:r>
            <a:r>
              <a:rPr lang="ru-RU" sz="1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года в сравнении с аналогичным периодом 2022 года)</a:t>
            </a:r>
            <a:endParaRPr lang="ru-RU" sz="1700" b="0" strike="noStrike" spc="-1" dirty="0">
              <a:latin typeface="Arial"/>
            </a:endParaRPr>
          </a:p>
        </p:txBody>
      </p:sp>
      <p:sp>
        <p:nvSpPr>
          <p:cNvPr id="49" name="CustomShape 2"/>
          <p:cNvSpPr/>
          <p:nvPr/>
        </p:nvSpPr>
        <p:spPr>
          <a:xfrm>
            <a:off x="7788600" y="3024720"/>
            <a:ext cx="1024560" cy="34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700" b="0" strike="noStrike" spc="-1">
                <a:solidFill>
                  <a:srgbClr val="000000"/>
                </a:solidFill>
                <a:latin typeface="Arial"/>
                <a:ea typeface="DejaVu Sans"/>
              </a:rPr>
              <a:t>-62,31%</a:t>
            </a:r>
            <a:endParaRPr lang="ru-RU" sz="1700" b="0" strike="noStrike" spc="-1">
              <a:latin typeface="Arial"/>
            </a:endParaRPr>
          </a:p>
        </p:txBody>
      </p:sp>
      <p:pic>
        <p:nvPicPr>
          <p:cNvPr id="51" name="chart"/>
          <p:cNvPicPr/>
          <p:nvPr/>
        </p:nvPicPr>
        <p:blipFill>
          <a:blip r:embed="rId3"/>
          <a:stretch/>
        </p:blipFill>
        <p:spPr>
          <a:xfrm flipH="1">
            <a:off x="5099040" y="3381120"/>
            <a:ext cx="643680" cy="263880"/>
          </a:xfrm>
          <a:prstGeom prst="rect">
            <a:avLst/>
          </a:prstGeom>
          <a:ln>
            <a:noFill/>
          </a:ln>
        </p:spPr>
      </p:pic>
      <p:sp>
        <p:nvSpPr>
          <p:cNvPr id="52" name="CustomShape 3"/>
          <p:cNvSpPr/>
          <p:nvPr/>
        </p:nvSpPr>
        <p:spPr>
          <a:xfrm>
            <a:off x="5861160" y="3410280"/>
            <a:ext cx="1047960" cy="34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700" b="0" strike="noStrike" spc="-1">
                <a:solidFill>
                  <a:srgbClr val="000000"/>
                </a:solidFill>
                <a:latin typeface="Arial"/>
                <a:ea typeface="DejaVu Sans"/>
              </a:rPr>
              <a:t>-25%</a:t>
            </a:r>
            <a:endParaRPr lang="ru-RU" sz="1700" b="0" strike="noStrike" spc="-1">
              <a:latin typeface="Arial"/>
            </a:endParaRPr>
          </a:p>
        </p:txBody>
      </p:sp>
      <p:pic>
        <p:nvPicPr>
          <p:cNvPr id="53" name="chart"/>
          <p:cNvPicPr/>
          <p:nvPr/>
        </p:nvPicPr>
        <p:blipFill>
          <a:blip r:embed="rId3"/>
          <a:stretch/>
        </p:blipFill>
        <p:spPr>
          <a:xfrm flipH="1">
            <a:off x="7148880" y="3136680"/>
            <a:ext cx="661320" cy="263880"/>
          </a:xfrm>
          <a:prstGeom prst="rect">
            <a:avLst/>
          </a:prstGeom>
          <a:ln>
            <a:noFill/>
          </a:ln>
        </p:spPr>
      </p:pic>
      <p:pic>
        <p:nvPicPr>
          <p:cNvPr id="55" name="chart"/>
          <p:cNvPicPr/>
          <p:nvPr/>
        </p:nvPicPr>
        <p:blipFill>
          <a:blip r:embed="rId3"/>
          <a:stretch/>
        </p:blipFill>
        <p:spPr>
          <a:xfrm flipH="1">
            <a:off x="3111480" y="3318120"/>
            <a:ext cx="661320" cy="263880"/>
          </a:xfrm>
          <a:prstGeom prst="rect">
            <a:avLst/>
          </a:prstGeom>
          <a:ln>
            <a:noFill/>
          </a:ln>
        </p:spPr>
      </p:pic>
      <p:sp>
        <p:nvSpPr>
          <p:cNvPr id="56" name="CustomShape 5"/>
          <p:cNvSpPr/>
          <p:nvPr/>
        </p:nvSpPr>
        <p:spPr>
          <a:xfrm>
            <a:off x="3772800" y="3235320"/>
            <a:ext cx="1009440" cy="34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700" b="0" strike="noStrike" spc="-1">
                <a:solidFill>
                  <a:srgbClr val="000000"/>
                </a:solidFill>
                <a:latin typeface="Arial"/>
                <a:ea typeface="DejaVu Sans"/>
              </a:rPr>
              <a:t>-57,14%</a:t>
            </a:r>
            <a:endParaRPr lang="ru-RU" sz="1700" b="0" strike="noStrike" spc="-1">
              <a:latin typeface="Arial"/>
            </a:endParaRPr>
          </a:p>
        </p:txBody>
      </p:sp>
      <p:graphicFrame>
        <p:nvGraphicFramePr>
          <p:cNvPr id="57" name="Диаграмма 3"/>
          <p:cNvGraphicFramePr/>
          <p:nvPr>
            <p:extLst>
              <p:ext uri="{D42A27DB-BD31-4B8C-83A1-F6EECF244321}">
                <p14:modId xmlns:p14="http://schemas.microsoft.com/office/powerpoint/2010/main" val="3989496808"/>
              </p:ext>
            </p:extLst>
          </p:nvPr>
        </p:nvGraphicFramePr>
        <p:xfrm>
          <a:off x="278494" y="1044079"/>
          <a:ext cx="8460720" cy="3804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CustomShape 1"/>
          <p:cNvSpPr/>
          <p:nvPr/>
        </p:nvSpPr>
        <p:spPr>
          <a:xfrm>
            <a:off x="0" y="0"/>
            <a:ext cx="9117720" cy="693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7520" tIns="23760" rIns="47520" bIns="2376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ПОКАЗАТЕЛИ ОБСТАНОВКИ С ПОЖАРАМИ</a:t>
            </a:r>
            <a:endParaRPr lang="ru-RU" sz="17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НА ОБЪЕКТАХ ЖИЛОГО СЕКТОРА</a:t>
            </a:r>
            <a:endParaRPr lang="ru-RU" sz="17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(на </a:t>
            </a:r>
            <a:r>
              <a:rPr lang="ru-RU" sz="17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04.12.2023 </a:t>
            </a:r>
            <a:r>
              <a:rPr lang="ru-RU" sz="17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года в сравнении с аналогичным периодом 2022 года)</a:t>
            </a:r>
            <a:endParaRPr lang="ru-RU" sz="1700" b="0" strike="noStrike" spc="-1" dirty="0">
              <a:latin typeface="Arial"/>
            </a:endParaRPr>
          </a:p>
        </p:txBody>
      </p:sp>
      <p:pic>
        <p:nvPicPr>
          <p:cNvPr id="59" name="chart"/>
          <p:cNvPicPr/>
          <p:nvPr/>
        </p:nvPicPr>
        <p:blipFill>
          <a:blip r:embed="rId3"/>
          <a:stretch/>
        </p:blipFill>
        <p:spPr>
          <a:xfrm rot="10800000" flipH="1">
            <a:off x="1294200" y="950040"/>
            <a:ext cx="643680" cy="263880"/>
          </a:xfrm>
          <a:prstGeom prst="rect">
            <a:avLst/>
          </a:prstGeom>
          <a:ln>
            <a:noFill/>
          </a:ln>
        </p:spPr>
      </p:pic>
      <p:sp>
        <p:nvSpPr>
          <p:cNvPr id="60" name="CustomShape 2"/>
          <p:cNvSpPr/>
          <p:nvPr/>
        </p:nvSpPr>
        <p:spPr>
          <a:xfrm>
            <a:off x="1943280" y="909720"/>
            <a:ext cx="987840" cy="3524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700" spc="-1" dirty="0" smtClean="0">
                <a:solidFill>
                  <a:srgbClr val="000000"/>
                </a:solidFill>
                <a:latin typeface="Arial"/>
                <a:ea typeface="DejaVu Sans"/>
              </a:rPr>
              <a:t>4</a:t>
            </a:r>
            <a:r>
              <a:rPr lang="ru-RU" sz="1700" b="0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,55%</a:t>
            </a:r>
            <a:endParaRPr lang="ru-RU" sz="1700" b="0" strike="noStrike" spc="-1" dirty="0">
              <a:latin typeface="Arial"/>
            </a:endParaRPr>
          </a:p>
        </p:txBody>
      </p:sp>
      <p:pic>
        <p:nvPicPr>
          <p:cNvPr id="61" name="chart"/>
          <p:cNvPicPr/>
          <p:nvPr/>
        </p:nvPicPr>
        <p:blipFill>
          <a:blip r:embed="rId3"/>
          <a:stretch/>
        </p:blipFill>
        <p:spPr>
          <a:xfrm rot="10800000" flipH="1">
            <a:off x="5323320" y="3230280"/>
            <a:ext cx="643680" cy="263880"/>
          </a:xfrm>
          <a:prstGeom prst="rect">
            <a:avLst/>
          </a:prstGeom>
          <a:ln>
            <a:noFill/>
          </a:ln>
        </p:spPr>
      </p:pic>
      <p:sp>
        <p:nvSpPr>
          <p:cNvPr id="62" name="CustomShape 3"/>
          <p:cNvSpPr/>
          <p:nvPr/>
        </p:nvSpPr>
        <p:spPr>
          <a:xfrm>
            <a:off x="5892840" y="3181680"/>
            <a:ext cx="803160" cy="34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700" b="0" strike="noStrike" spc="-1">
                <a:solidFill>
                  <a:srgbClr val="000000"/>
                </a:solidFill>
                <a:latin typeface="Arial"/>
                <a:ea typeface="DejaVu Sans"/>
              </a:rPr>
              <a:t>100%</a:t>
            </a:r>
            <a:endParaRPr lang="ru-RU" sz="1700" b="0" strike="noStrike" spc="-1">
              <a:latin typeface="Arial"/>
            </a:endParaRPr>
          </a:p>
        </p:txBody>
      </p:sp>
      <p:sp>
        <p:nvSpPr>
          <p:cNvPr id="63" name="CustomShape 4"/>
          <p:cNvSpPr/>
          <p:nvPr/>
        </p:nvSpPr>
        <p:spPr>
          <a:xfrm>
            <a:off x="7852680" y="3144600"/>
            <a:ext cx="847800" cy="34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700" b="0" strike="noStrike" spc="-1">
                <a:solidFill>
                  <a:srgbClr val="000000"/>
                </a:solidFill>
                <a:latin typeface="Arial"/>
                <a:ea typeface="DejaVu Sans"/>
              </a:rPr>
              <a:t>-100%</a:t>
            </a:r>
            <a:endParaRPr lang="ru-RU" sz="1700" b="0" strike="noStrike" spc="-1">
              <a:latin typeface="Arial"/>
            </a:endParaRPr>
          </a:p>
        </p:txBody>
      </p:sp>
      <p:pic>
        <p:nvPicPr>
          <p:cNvPr id="64" name="chart"/>
          <p:cNvPicPr/>
          <p:nvPr/>
        </p:nvPicPr>
        <p:blipFill>
          <a:blip r:embed="rId4"/>
          <a:stretch/>
        </p:blipFill>
        <p:spPr>
          <a:xfrm flipH="1">
            <a:off x="7234920" y="3222720"/>
            <a:ext cx="661320" cy="263880"/>
          </a:xfrm>
          <a:prstGeom prst="rect">
            <a:avLst/>
          </a:prstGeom>
          <a:ln>
            <a:noFill/>
          </a:ln>
        </p:spPr>
      </p:pic>
      <p:pic>
        <p:nvPicPr>
          <p:cNvPr id="65" name="chart"/>
          <p:cNvPicPr/>
          <p:nvPr/>
        </p:nvPicPr>
        <p:blipFill>
          <a:blip r:embed="rId4"/>
          <a:stretch/>
        </p:blipFill>
        <p:spPr>
          <a:xfrm flipH="1">
            <a:off x="3253320" y="3144600"/>
            <a:ext cx="661320" cy="263880"/>
          </a:xfrm>
          <a:prstGeom prst="rect">
            <a:avLst/>
          </a:prstGeom>
          <a:ln>
            <a:noFill/>
          </a:ln>
        </p:spPr>
      </p:pic>
      <p:sp>
        <p:nvSpPr>
          <p:cNvPr id="66" name="CustomShape 5"/>
          <p:cNvSpPr/>
          <p:nvPr/>
        </p:nvSpPr>
        <p:spPr>
          <a:xfrm>
            <a:off x="3929400" y="3093840"/>
            <a:ext cx="931680" cy="34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700" b="0" strike="noStrike" spc="-1">
                <a:solidFill>
                  <a:srgbClr val="000000"/>
                </a:solidFill>
                <a:latin typeface="Arial"/>
                <a:ea typeface="DejaVu Sans"/>
              </a:rPr>
              <a:t>-33,3%</a:t>
            </a:r>
            <a:endParaRPr lang="ru-RU" sz="1700" b="0" strike="noStrike" spc="-1">
              <a:latin typeface="Arial"/>
            </a:endParaRPr>
          </a:p>
        </p:txBody>
      </p:sp>
      <p:graphicFrame>
        <p:nvGraphicFramePr>
          <p:cNvPr id="67" name="Диаграмма 3"/>
          <p:cNvGraphicFramePr/>
          <p:nvPr>
            <p:extLst>
              <p:ext uri="{D42A27DB-BD31-4B8C-83A1-F6EECF244321}">
                <p14:modId xmlns:p14="http://schemas.microsoft.com/office/powerpoint/2010/main" val="3840403314"/>
              </p:ext>
            </p:extLst>
          </p:nvPr>
        </p:nvGraphicFramePr>
        <p:xfrm>
          <a:off x="662760" y="1299600"/>
          <a:ext cx="7851240" cy="3303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CustomShape 1"/>
          <p:cNvSpPr/>
          <p:nvPr/>
        </p:nvSpPr>
        <p:spPr>
          <a:xfrm>
            <a:off x="0" y="0"/>
            <a:ext cx="9104760" cy="68004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7520" tIns="23760" rIns="47520" bIns="23760" anchor="ctr">
            <a:noAutofit/>
          </a:bodyPr>
          <a:lstStyle/>
          <a:p>
            <a:pPr algn="ctr">
              <a:lnSpc>
                <a:spcPct val="85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ПРОВЕДЕНИЕ ПРОФИЛАКТИЧЕСКИХ МЕРОПРИЯТИЙ 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69" name="Рисунок 6"/>
          <p:cNvPicPr/>
          <p:nvPr/>
        </p:nvPicPr>
        <p:blipFill>
          <a:blip r:embed="rId3"/>
          <a:srcRect l="2038" t="20936" r="2579" b="21184"/>
          <a:stretch/>
        </p:blipFill>
        <p:spPr>
          <a:xfrm>
            <a:off x="3273480" y="792000"/>
            <a:ext cx="2338920" cy="2517480"/>
          </a:xfrm>
          <a:prstGeom prst="rect">
            <a:avLst/>
          </a:prstGeom>
          <a:ln>
            <a:noFill/>
          </a:ln>
        </p:spPr>
      </p:pic>
      <p:pic>
        <p:nvPicPr>
          <p:cNvPr id="70" name="Рисунок 69"/>
          <p:cNvPicPr/>
          <p:nvPr/>
        </p:nvPicPr>
        <p:blipFill>
          <a:blip r:embed="rId4"/>
          <a:stretch/>
        </p:blipFill>
        <p:spPr>
          <a:xfrm>
            <a:off x="5819400" y="720000"/>
            <a:ext cx="3324600" cy="1868400"/>
          </a:xfrm>
          <a:prstGeom prst="rect">
            <a:avLst/>
          </a:prstGeom>
          <a:ln>
            <a:noFill/>
          </a:ln>
        </p:spPr>
      </p:pic>
      <p:pic>
        <p:nvPicPr>
          <p:cNvPr id="71" name="Рисунок 70"/>
          <p:cNvPicPr/>
          <p:nvPr/>
        </p:nvPicPr>
        <p:blipFill>
          <a:blip r:embed="rId5"/>
          <a:stretch/>
        </p:blipFill>
        <p:spPr>
          <a:xfrm>
            <a:off x="72000" y="761400"/>
            <a:ext cx="2995200" cy="1683000"/>
          </a:xfrm>
          <a:prstGeom prst="rect">
            <a:avLst/>
          </a:prstGeom>
          <a:ln>
            <a:noFill/>
          </a:ln>
        </p:spPr>
      </p:pic>
      <p:pic>
        <p:nvPicPr>
          <p:cNvPr id="72" name="Рисунок 71"/>
          <p:cNvPicPr/>
          <p:nvPr/>
        </p:nvPicPr>
        <p:blipFill>
          <a:blip r:embed="rId6"/>
          <a:stretch/>
        </p:blipFill>
        <p:spPr>
          <a:xfrm>
            <a:off x="5815080" y="2993400"/>
            <a:ext cx="2629440" cy="1971000"/>
          </a:xfrm>
          <a:prstGeom prst="rect">
            <a:avLst/>
          </a:prstGeom>
          <a:ln>
            <a:noFill/>
          </a:ln>
        </p:spPr>
      </p:pic>
      <p:pic>
        <p:nvPicPr>
          <p:cNvPr id="73" name="Рисунок 72"/>
          <p:cNvPicPr/>
          <p:nvPr/>
        </p:nvPicPr>
        <p:blipFill>
          <a:blip r:embed="rId7"/>
          <a:stretch/>
        </p:blipFill>
        <p:spPr>
          <a:xfrm>
            <a:off x="28440" y="2968200"/>
            <a:ext cx="3423960" cy="1924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CustomShape 1"/>
          <p:cNvSpPr/>
          <p:nvPr/>
        </p:nvSpPr>
        <p:spPr>
          <a:xfrm>
            <a:off x="0" y="0"/>
            <a:ext cx="9104760" cy="68004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7520" tIns="23760" rIns="47520" bIns="23760" anchor="ctr">
            <a:noAutofit/>
          </a:bodyPr>
          <a:lstStyle/>
          <a:p>
            <a:pPr algn="ctr">
              <a:lnSpc>
                <a:spcPct val="85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ПРОВЕДЕНИЕ ПРОФИЛАКТИЧЕСКИХ МЕРОПРИЯТИЙ </a:t>
            </a:r>
            <a:endParaRPr lang="ru-RU" sz="1800" b="0" strike="noStrike" spc="-1">
              <a:latin typeface="Arial"/>
            </a:endParaRPr>
          </a:p>
        </p:txBody>
      </p:sp>
      <p:graphicFrame>
        <p:nvGraphicFramePr>
          <p:cNvPr id="75" name="Table 2"/>
          <p:cNvGraphicFramePr/>
          <p:nvPr/>
        </p:nvGraphicFramePr>
        <p:xfrm>
          <a:off x="557280" y="977040"/>
          <a:ext cx="8351640" cy="3891780"/>
        </p:xfrm>
        <a:graphic>
          <a:graphicData uri="http://schemas.openxmlformats.org/drawingml/2006/table">
            <a:tbl>
              <a:tblPr/>
              <a:tblGrid>
                <a:gridCol w="4374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9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9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8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255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ru-RU" sz="1400" b="1" strike="noStrike" spc="-1">
                          <a:solidFill>
                            <a:srgbClr val="080808"/>
                          </a:solidFill>
                          <a:latin typeface="Tahoma"/>
                          <a:ea typeface="DejaVu Sans"/>
                        </a:rPr>
                        <a:t>Наименование мероприятия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104040" marR="104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2808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ru-RU" sz="1400" b="1" strike="noStrike" spc="-1">
                          <a:solidFill>
                            <a:srgbClr val="080808"/>
                          </a:solidFill>
                          <a:latin typeface="Tahoma"/>
                          <a:ea typeface="DejaVu Sans"/>
                        </a:rPr>
                        <a:t>Показатель с начала года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104040" marR="104040">
                    <a:lnL w="12240">
                      <a:solidFill>
                        <a:srgbClr val="000000"/>
                      </a:solidFill>
                    </a:lnL>
                    <a:lnR w="28080">
                      <a:solidFill>
                        <a:srgbClr val="000000"/>
                      </a:solidFill>
                    </a:lnR>
                    <a:lnT w="2808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ru-RU" sz="1400" b="1" strike="noStrike" spc="-1">
                          <a:solidFill>
                            <a:srgbClr val="080808"/>
                          </a:solidFill>
                          <a:latin typeface="Tahoma"/>
                          <a:ea typeface="DejaVu Sans"/>
                        </a:rPr>
                        <a:t>Показатель за месяц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104040" marR="104040">
                    <a:lnL w="28080">
                      <a:solidFill>
                        <a:srgbClr val="000000"/>
                      </a:solidFill>
                    </a:lnL>
                    <a:lnR w="28080">
                      <a:solidFill>
                        <a:srgbClr val="000000"/>
                      </a:solidFill>
                    </a:lnR>
                    <a:lnT w="2808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080808"/>
                          </a:solidFill>
                          <a:latin typeface="Tahoma"/>
                          <a:ea typeface="DejaVu Sans"/>
                        </a:rPr>
                        <a:t>Показатель за неделю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104040" marR="104040">
                    <a:lnL w="28080">
                      <a:solidFill>
                        <a:srgbClr val="000000"/>
                      </a:solidFill>
                    </a:lnL>
                    <a:lnR w="28080">
                      <a:solidFill>
                        <a:srgbClr val="000000"/>
                      </a:solidFill>
                    </a:lnR>
                    <a:lnT w="28080">
                      <a:solidFill>
                        <a:srgbClr val="000000"/>
                      </a:solidFill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ru-RU" sz="1800" b="0" strike="noStrike" spc="-1">
                          <a:solidFill>
                            <a:srgbClr val="080808"/>
                          </a:solidFill>
                          <a:latin typeface="Times New Roman"/>
                          <a:ea typeface="DejaVu Sans"/>
                        </a:rPr>
                        <a:t>Охвачено профилактическими мероприятиями жилых домов, ед.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104040" marR="104040">
                    <a:lnL w="12240">
                      <a:solidFill>
                        <a:srgbClr val="000000"/>
                      </a:solidFill>
                    </a:lnL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4555</a:t>
                      </a:r>
                      <a:endParaRPr lang="ru-RU" sz="18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endParaRPr lang="ru-RU" sz="1800" b="0" strike="noStrike" spc="-1">
                        <a:latin typeface="Arial"/>
                      </a:endParaRPr>
                    </a:p>
                  </a:txBody>
                  <a:tcPr marL="104040" marR="104040">
                    <a:lnR w="28080">
                      <a:solidFill>
                        <a:srgbClr val="000000"/>
                      </a:solidFill>
                    </a:lnR>
                    <a:lnB w="280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38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104040" marR="104040">
                    <a:lnL w="28080">
                      <a:solidFill>
                        <a:srgbClr val="000000"/>
                      </a:solidFill>
                    </a:lnL>
                    <a:lnR w="28080">
                      <a:solidFill>
                        <a:srgbClr val="000000"/>
                      </a:solidFill>
                    </a:lnR>
                    <a:lnB w="280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65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104040" marR="104040">
                    <a:lnL w="28080">
                      <a:solidFill>
                        <a:srgbClr val="000000"/>
                      </a:solidFill>
                    </a:lnL>
                    <a:lnR w="28080">
                      <a:solidFill>
                        <a:srgbClr val="000000"/>
                      </a:solidFill>
                    </a:lnR>
                    <a:lnB w="2808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8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ru-RU" sz="1800" b="0" strike="noStrike" spc="-1">
                          <a:solidFill>
                            <a:srgbClr val="080808"/>
                          </a:solidFill>
                          <a:latin typeface="Times New Roman"/>
                          <a:ea typeface="DejaVu Sans"/>
                        </a:rPr>
                        <a:t>Охвачено профилактическими мероприятиями садово-огороднических товариществ (СОТ), ед.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104040" marR="104040">
                    <a:lnL w="12240">
                      <a:solidFill>
                        <a:srgbClr val="000000"/>
                      </a:solidFill>
                    </a:lnL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496</a:t>
                      </a:r>
                      <a:endParaRPr lang="ru-RU" sz="18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endParaRPr lang="ru-RU" sz="18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endParaRPr lang="ru-RU" sz="1800" b="0" strike="noStrike" spc="-1">
                        <a:latin typeface="Arial"/>
                      </a:endParaRPr>
                    </a:p>
                  </a:txBody>
                  <a:tcPr marL="104040" marR="104040">
                    <a:lnR w="28080">
                      <a:solidFill>
                        <a:srgbClr val="000000"/>
                      </a:solidFill>
                    </a:lnR>
                    <a:lnT w="28080">
                      <a:solidFill>
                        <a:srgbClr val="000000"/>
                      </a:solidFill>
                    </a:lnT>
                    <a:lnB w="280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7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104040" marR="104040">
                    <a:lnL w="28080">
                      <a:solidFill>
                        <a:srgbClr val="000000"/>
                      </a:solidFill>
                    </a:lnL>
                    <a:lnR w="28080">
                      <a:solidFill>
                        <a:srgbClr val="000000"/>
                      </a:solidFill>
                    </a:lnR>
                    <a:lnT w="28080">
                      <a:solidFill>
                        <a:srgbClr val="000000"/>
                      </a:solidFill>
                    </a:lnT>
                    <a:lnB w="280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7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104040" marR="104040">
                    <a:lnL w="28080">
                      <a:solidFill>
                        <a:srgbClr val="000000"/>
                      </a:solidFill>
                    </a:lnL>
                    <a:lnR w="28080">
                      <a:solidFill>
                        <a:srgbClr val="000000"/>
                      </a:solidFill>
                    </a:lnR>
                    <a:lnT w="28080">
                      <a:solidFill>
                        <a:srgbClr val="000000"/>
                      </a:solidFill>
                    </a:lnT>
                    <a:lnB w="2808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3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ru-RU" sz="1800" b="0" strike="noStrike" spc="-1">
                          <a:solidFill>
                            <a:srgbClr val="080808"/>
                          </a:solidFill>
                          <a:latin typeface="Times New Roman"/>
                          <a:ea typeface="DejaVu Sans"/>
                        </a:rPr>
                        <a:t>Проинструктировано мерам пожарной безопасности, чел.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104040" marR="104040">
                    <a:lnL w="12240">
                      <a:solidFill>
                        <a:srgbClr val="000000"/>
                      </a:solidFill>
                    </a:lnL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61317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104040" marR="104040">
                    <a:lnR w="28080">
                      <a:solidFill>
                        <a:srgbClr val="000000"/>
                      </a:solidFill>
                    </a:lnR>
                    <a:lnT w="28080">
                      <a:solidFill>
                        <a:srgbClr val="000000"/>
                      </a:solidFill>
                    </a:lnT>
                    <a:lnB w="280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460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104040" marR="104040">
                    <a:lnL w="28080">
                      <a:solidFill>
                        <a:srgbClr val="000000"/>
                      </a:solidFill>
                    </a:lnL>
                    <a:lnR w="28080">
                      <a:solidFill>
                        <a:srgbClr val="000000"/>
                      </a:solidFill>
                    </a:lnR>
                    <a:lnT w="28080">
                      <a:solidFill>
                        <a:srgbClr val="000000"/>
                      </a:solidFill>
                    </a:lnT>
                    <a:lnB w="280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767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104040" marR="104040">
                    <a:lnL w="28080">
                      <a:solidFill>
                        <a:srgbClr val="000000"/>
                      </a:solidFill>
                    </a:lnL>
                    <a:lnR w="28080">
                      <a:solidFill>
                        <a:srgbClr val="000000"/>
                      </a:solidFill>
                    </a:lnR>
                    <a:lnT w="28080">
                      <a:solidFill>
                        <a:srgbClr val="000000"/>
                      </a:solidFill>
                    </a:lnT>
                    <a:lnB w="2808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7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ru-RU" sz="1800" b="0" strike="noStrike" spc="-1">
                          <a:solidFill>
                            <a:srgbClr val="080808"/>
                          </a:solidFill>
                          <a:latin typeface="Times New Roman"/>
                          <a:ea typeface="DejaVu Sans"/>
                        </a:rPr>
                        <a:t>Распространено агитационных материалов, шт.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104040" marR="104040">
                    <a:lnL w="12240">
                      <a:solidFill>
                        <a:srgbClr val="000000"/>
                      </a:solidFill>
                    </a:lnL>
                    <a:lnT w="12240">
                      <a:solidFill>
                        <a:srgbClr val="000000"/>
                      </a:solidFill>
                    </a:lnT>
                    <a:lnB w="280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61614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104040" marR="104040">
                    <a:lnR w="28080">
                      <a:solidFill>
                        <a:srgbClr val="000000"/>
                      </a:solidFill>
                    </a:lnR>
                    <a:lnT w="28080">
                      <a:solidFill>
                        <a:srgbClr val="000000"/>
                      </a:solidFill>
                    </a:lnT>
                    <a:lnB w="280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540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104040" marR="104040">
                    <a:lnL w="28080">
                      <a:solidFill>
                        <a:srgbClr val="000000"/>
                      </a:solidFill>
                    </a:lnL>
                    <a:lnR w="28080">
                      <a:solidFill>
                        <a:srgbClr val="000000"/>
                      </a:solidFill>
                    </a:lnR>
                    <a:lnT w="28080">
                      <a:solidFill>
                        <a:srgbClr val="000000"/>
                      </a:solidFill>
                    </a:lnT>
                    <a:lnB w="280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959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104040" marR="104040">
                    <a:lnL w="28080">
                      <a:solidFill>
                        <a:srgbClr val="000000"/>
                      </a:solidFill>
                    </a:lnL>
                    <a:lnR w="28080">
                      <a:solidFill>
                        <a:srgbClr val="000000"/>
                      </a:solidFill>
                    </a:lnR>
                    <a:lnT w="28080">
                      <a:solidFill>
                        <a:srgbClr val="000000"/>
                      </a:solidFill>
                    </a:lnT>
                    <a:lnB w="2808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3"/>
          <p:cNvPicPr/>
          <p:nvPr/>
        </p:nvPicPr>
        <p:blipFill>
          <a:blip r:embed="rId3"/>
          <a:srcRect l="-55" t="-125" r="-55" b="-125"/>
          <a:stretch/>
        </p:blipFill>
        <p:spPr>
          <a:xfrm>
            <a:off x="3856320" y="738720"/>
            <a:ext cx="3252240" cy="1425240"/>
          </a:xfrm>
          <a:prstGeom prst="rect">
            <a:avLst/>
          </a:prstGeom>
          <a:ln>
            <a:noFill/>
          </a:ln>
        </p:spPr>
      </p:pic>
      <p:pic>
        <p:nvPicPr>
          <p:cNvPr id="77" name="Рисунок 8"/>
          <p:cNvPicPr/>
          <p:nvPr/>
        </p:nvPicPr>
        <p:blipFill>
          <a:blip r:embed="rId4"/>
          <a:srcRect l="7332" t="14410" r="5223" b="14026"/>
          <a:stretch/>
        </p:blipFill>
        <p:spPr>
          <a:xfrm>
            <a:off x="5105880" y="1683360"/>
            <a:ext cx="3164400" cy="2067840"/>
          </a:xfrm>
          <a:prstGeom prst="rect">
            <a:avLst/>
          </a:prstGeom>
          <a:ln>
            <a:noFill/>
          </a:ln>
        </p:spPr>
      </p:pic>
      <p:sp>
        <p:nvSpPr>
          <p:cNvPr id="78" name="CustomShape 1"/>
          <p:cNvSpPr/>
          <p:nvPr/>
        </p:nvSpPr>
        <p:spPr>
          <a:xfrm>
            <a:off x="0" y="0"/>
            <a:ext cx="9104760" cy="68076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360" tIns="13680" rIns="81360" bIns="1368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РАЗМЕЩЕНИЕ ИНФОРМАЦИИ В СРЕДСТВАХ МАССОВОЙ ИНФОРМАЦИИ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79" name="Picture 5"/>
          <p:cNvPicPr/>
          <p:nvPr/>
        </p:nvPicPr>
        <p:blipFill>
          <a:blip r:embed="rId5"/>
          <a:srcRect l="20939" t="22848" r="13461" b="10396"/>
          <a:stretch/>
        </p:blipFill>
        <p:spPr>
          <a:xfrm>
            <a:off x="110520" y="824400"/>
            <a:ext cx="2573640" cy="2087640"/>
          </a:xfrm>
          <a:prstGeom prst="rect">
            <a:avLst/>
          </a:prstGeom>
          <a:ln>
            <a:noFill/>
          </a:ln>
        </p:spPr>
      </p:pic>
      <p:pic>
        <p:nvPicPr>
          <p:cNvPr id="80" name="Рисунок 1"/>
          <p:cNvPicPr/>
          <p:nvPr/>
        </p:nvPicPr>
        <p:blipFill>
          <a:blip r:embed="rId6"/>
          <a:srcRect l="23031" t="6859" r="23030" b="9652"/>
          <a:stretch/>
        </p:blipFill>
        <p:spPr>
          <a:xfrm>
            <a:off x="855720" y="1834920"/>
            <a:ext cx="2547000" cy="1879200"/>
          </a:xfrm>
          <a:prstGeom prst="rect">
            <a:avLst/>
          </a:prstGeom>
          <a:ln>
            <a:noFill/>
          </a:ln>
        </p:spPr>
      </p:pic>
      <p:pic>
        <p:nvPicPr>
          <p:cNvPr id="81" name="Рисунок 2"/>
          <p:cNvPicPr/>
          <p:nvPr/>
        </p:nvPicPr>
        <p:blipFill>
          <a:blip r:embed="rId7"/>
          <a:srcRect l="9219" t="7885" r="9780" b="10621"/>
          <a:stretch/>
        </p:blipFill>
        <p:spPr>
          <a:xfrm>
            <a:off x="1721160" y="3184920"/>
            <a:ext cx="3060360" cy="1765800"/>
          </a:xfrm>
          <a:prstGeom prst="rect">
            <a:avLst/>
          </a:prstGeom>
          <a:ln>
            <a:noFill/>
          </a:ln>
        </p:spPr>
      </p:pic>
      <p:pic>
        <p:nvPicPr>
          <p:cNvPr id="82" name="Рисунок 1"/>
          <p:cNvPicPr/>
          <p:nvPr/>
        </p:nvPicPr>
        <p:blipFill>
          <a:blip r:embed="rId8"/>
          <a:srcRect l="-192" t="14838" r="5380" b="25737"/>
          <a:stretch/>
        </p:blipFill>
        <p:spPr>
          <a:xfrm>
            <a:off x="5725440" y="3382200"/>
            <a:ext cx="3315960" cy="1680480"/>
          </a:xfrm>
          <a:prstGeom prst="rect">
            <a:avLst/>
          </a:prstGeom>
          <a:ln>
            <a:noFill/>
          </a:ln>
        </p:spPr>
      </p:pic>
      <p:pic>
        <p:nvPicPr>
          <p:cNvPr id="83" name="Рисунок 82"/>
          <p:cNvPicPr/>
          <p:nvPr/>
        </p:nvPicPr>
        <p:blipFill>
          <a:blip r:embed="rId9"/>
          <a:stretch/>
        </p:blipFill>
        <p:spPr>
          <a:xfrm>
            <a:off x="0" y="720000"/>
            <a:ext cx="2913480" cy="3267000"/>
          </a:xfrm>
          <a:prstGeom prst="rect">
            <a:avLst/>
          </a:prstGeom>
          <a:ln>
            <a:noFill/>
          </a:ln>
        </p:spPr>
      </p:pic>
      <p:pic>
        <p:nvPicPr>
          <p:cNvPr id="84" name="Рисунок 83"/>
          <p:cNvPicPr/>
          <p:nvPr/>
        </p:nvPicPr>
        <p:blipFill>
          <a:blip r:embed="rId10"/>
          <a:stretch/>
        </p:blipFill>
        <p:spPr>
          <a:xfrm>
            <a:off x="1152000" y="2963160"/>
            <a:ext cx="2754720" cy="1857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1"/>
          <p:cNvSpPr/>
          <p:nvPr/>
        </p:nvSpPr>
        <p:spPr>
          <a:xfrm>
            <a:off x="0" y="0"/>
            <a:ext cx="9104760" cy="68004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7520" tIns="23760" rIns="47520" bIns="23760" anchor="ctr">
            <a:noAutofit/>
          </a:bodyPr>
          <a:lstStyle/>
          <a:p>
            <a:pPr algn="ctr">
              <a:lnSpc>
                <a:spcPct val="85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ПЛАНИРУЕМАЯ РАБОТА: 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86" name="CustomShape 2"/>
          <p:cNvSpPr/>
          <p:nvPr/>
        </p:nvSpPr>
        <p:spPr>
          <a:xfrm>
            <a:off x="0" y="690480"/>
            <a:ext cx="8914320" cy="3987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1. Размещение новостей с противопожарной тематикой на сайте администрации Сургутского района во вкладке ОНДиПР (по Сургутскому району), в сообществе Отдела в социальной сети «В контакте».</a:t>
            </a:r>
            <a:endParaRPr lang="ru-RU" sz="1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2. Проведение профилактических рейдов в местах отдыха граждан, садоводческих (огороднических) товариществах и гаражно-строительных кооперативах Сургутского района, а также в жилых домах муниципальных образований Сургутского района.</a:t>
            </a:r>
            <a:endParaRPr lang="ru-RU" sz="1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3. Размещение на информационных стендах, расположенных на территории общего пользования многоквартирными жилыми домами, на стендах в лифтах многоквартирных жилых домов, на стендах                   на территории поселений в районах с индивидуальной жилищной застройкой информации по профилактике пожаров.</a:t>
            </a:r>
            <a:endParaRPr lang="ru-RU" sz="1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4. Выполнение плана мероприятий по стабилизации обстановки с пожарами на территории Сургутского района.</a:t>
            </a:r>
            <a:endParaRPr lang="ru-RU" sz="1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5. Проведение внеплановых проверок органов местного самоуправления, а также садоводческих кооперативов по исполнению ранее выданных предписаний.</a:t>
            </a:r>
            <a:endParaRPr lang="ru-RU" sz="1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400" b="0" strike="noStrike" spc="-1">
              <a:latin typeface="Arial"/>
            </a:endParaRPr>
          </a:p>
        </p:txBody>
      </p:sp>
      <p:sp>
        <p:nvSpPr>
          <p:cNvPr id="87" name="CustomShape 3"/>
          <p:cNvSpPr/>
          <p:nvPr/>
        </p:nvSpPr>
        <p:spPr>
          <a:xfrm>
            <a:off x="586080" y="1042560"/>
            <a:ext cx="8644680" cy="33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0" y="-9360"/>
            <a:ext cx="9104760" cy="5113800"/>
          </a:xfrm>
          <a:prstGeom prst="rect">
            <a:avLst/>
          </a:prstGeom>
          <a:gradFill rotWithShape="0">
            <a:gsLst>
              <a:gs pos="0">
                <a:srgbClr val="9999FF"/>
              </a:gs>
              <a:gs pos="100000">
                <a:srgbClr val="003399"/>
              </a:gs>
            </a:gsLst>
            <a:lin ang="54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" name="CustomShape 2"/>
          <p:cNvSpPr/>
          <p:nvPr/>
        </p:nvSpPr>
        <p:spPr>
          <a:xfrm>
            <a:off x="117360" y="2211480"/>
            <a:ext cx="9104760" cy="20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0200" tIns="35280" rIns="70200" bIns="35280">
            <a:noAutofit/>
          </a:bodyPr>
          <a:lstStyle/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lang="ru-RU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СПАСИБО ЗА ВНИМАНИЕ!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lang="ru-RU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ДОКЛАД ЗАКОНЧИЛ!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79"/>
              </a:spcBef>
            </a:pPr>
            <a:endParaRPr lang="ru-RU" sz="1800" b="0" strike="noStrike" spc="-1">
              <a:latin typeface="Arial"/>
            </a:endParaRPr>
          </a:p>
          <a:p>
            <a:pPr marL="343080" indent="-303840" algn="ctr">
              <a:lnSpc>
                <a:spcPct val="100000"/>
              </a:lnSpc>
              <a:spcBef>
                <a:spcPts val="479"/>
              </a:spcBef>
            </a:pPr>
            <a:endParaRPr lang="ru-RU" sz="1800" b="0" strike="noStrike" spc="-1">
              <a:latin typeface="Arial"/>
            </a:endParaRPr>
          </a:p>
        </p:txBody>
      </p:sp>
      <p:pic>
        <p:nvPicPr>
          <p:cNvPr id="90" name="Picture 6"/>
          <p:cNvPicPr/>
          <p:nvPr/>
        </p:nvPicPr>
        <p:blipFill>
          <a:blip r:embed="rId3"/>
          <a:stretch/>
        </p:blipFill>
        <p:spPr>
          <a:xfrm>
            <a:off x="7704000" y="125280"/>
            <a:ext cx="1226160" cy="1164240"/>
          </a:xfrm>
          <a:prstGeom prst="rect">
            <a:avLst/>
          </a:prstGeom>
          <a:ln w="9360">
            <a:noFill/>
          </a:ln>
          <a:effectLst>
            <a:outerShdw blurRad="50800" dist="88176" dir="2391928" algn="tl" rotWithShape="0">
              <a:srgbClr val="000000">
                <a:alpha val="40000"/>
              </a:srgbClr>
            </a:outerShdw>
          </a:effectLst>
        </p:spPr>
      </p:pic>
      <p:pic>
        <p:nvPicPr>
          <p:cNvPr id="91" name="Picture 41" descr="флаг МЧС4"/>
          <p:cNvPicPr/>
          <p:nvPr/>
        </p:nvPicPr>
        <p:blipFill>
          <a:blip r:embed="rId4"/>
          <a:stretch/>
        </p:blipFill>
        <p:spPr>
          <a:xfrm>
            <a:off x="-541440" y="-92160"/>
            <a:ext cx="3351600" cy="1761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FF0000"/>
      </a:accent1>
      <a:accent2>
        <a:srgbClr val="FFFF00"/>
      </a:accent2>
      <a:accent3>
        <a:srgbClr val="92D050"/>
      </a:accent3>
      <a:accent4>
        <a:srgbClr val="00B0F0"/>
      </a:accent4>
      <a:accent5>
        <a:srgbClr val="002060"/>
      </a:accent5>
      <a:accent6>
        <a:srgbClr val="7030A0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FF0000"/>
      </a:accent1>
      <a:accent2>
        <a:srgbClr val="FFFF00"/>
      </a:accent2>
      <a:accent3>
        <a:srgbClr val="92D050"/>
      </a:accent3>
      <a:accent4>
        <a:srgbClr val="00B0F0"/>
      </a:accent4>
      <a:accent5>
        <a:srgbClr val="002060"/>
      </a:accent5>
      <a:accent6>
        <a:srgbClr val="7030A0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9866</TotalTime>
  <Words>323</Words>
  <Application>Microsoft Office PowerPoint</Application>
  <PresentationFormat>Экран (16:9)</PresentationFormat>
  <Paragraphs>68</Paragraphs>
  <Slides>8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DejaVu Sans</vt:lpstr>
      <vt:lpstr>Symbol</vt:lpstr>
      <vt:lpstr>Tahoma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Управление службы протокола</dc:creator>
  <dc:description/>
  <cp:lastModifiedBy>Пользователь</cp:lastModifiedBy>
  <cp:revision>1308</cp:revision>
  <cp:lastPrinted>2022-05-30T06:13:14Z</cp:lastPrinted>
  <dcterms:created xsi:type="dcterms:W3CDTF">2017-09-29T14:32:11Z</dcterms:created>
  <dcterms:modified xsi:type="dcterms:W3CDTF">2023-12-04T06:33:06Z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SPecialiST RePack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7</vt:i4>
  </property>
  <property fmtid="{D5CDD505-2E9C-101B-9397-08002B2CF9AE}" pid="9" name="PresentationFormat">
    <vt:lpwstr>Экран (16:9)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8</vt:i4>
  </property>
</Properties>
</file>