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68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624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8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02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27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zh-CN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51811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6758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92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4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5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04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0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6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DF81-F8BF-4BF2-8F48-E1D7B1F665FD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8550E-9265-45CE-A84B-69C8C94D2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36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Изображение 2"/>
          <p:cNvPicPr/>
          <p:nvPr/>
        </p:nvPicPr>
        <p:blipFill>
          <a:blip r:embed="rId2"/>
          <a:stretch/>
        </p:blipFill>
        <p:spPr>
          <a:xfrm>
            <a:off x="178920" y="375120"/>
            <a:ext cx="4442040" cy="624816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826160" y="375120"/>
            <a:ext cx="71485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Уведомление об исчисленных суммах налогов, авансовых платежей по налогам, сборов, страховых взносов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По всем налогам подается общее уведомление: в нем одна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строка — один налог.</a:t>
            </a:r>
            <a:endParaRPr lang="ru-RU" sz="1800" b="0" strike="noStrike" spc="-1" dirty="0">
              <a:latin typeface="XO Oriel"/>
            </a:endParaRPr>
          </a:p>
        </p:txBody>
      </p:sp>
      <p:pic>
        <p:nvPicPr>
          <p:cNvPr id="85" name="Изображение 5"/>
          <p:cNvPicPr/>
          <p:nvPr/>
        </p:nvPicPr>
        <p:blipFill>
          <a:blip r:embed="rId3"/>
          <a:stretch/>
        </p:blipFill>
        <p:spPr>
          <a:xfrm>
            <a:off x="4826520" y="2674800"/>
            <a:ext cx="7147800" cy="3732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2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Замещающее содержимое 3"/>
          <p:cNvPicPr/>
          <p:nvPr/>
        </p:nvPicPr>
        <p:blipFill>
          <a:blip r:embed="rId2"/>
          <a:stretch/>
        </p:blipFill>
        <p:spPr>
          <a:xfrm>
            <a:off x="286920" y="99000"/>
            <a:ext cx="4982400" cy="658980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5412600" y="330120"/>
            <a:ext cx="65707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Заполнение уведомления об исчисленных налогах и взносах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88" name="Замещающее содержимое 5"/>
          <p:cNvPicPr/>
          <p:nvPr/>
        </p:nvPicPr>
        <p:blipFill>
          <a:blip r:embed="rId3"/>
          <a:stretch/>
        </p:blipFill>
        <p:spPr>
          <a:xfrm>
            <a:off x="5873760" y="1969920"/>
            <a:ext cx="5689800" cy="2848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0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234758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</a:rPr>
              <a:t>Пример заполнения Уведомления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за </a:t>
            </a:r>
            <a:r>
              <a:rPr lang="ru-RU" sz="3600" b="1" dirty="0">
                <a:solidFill>
                  <a:srgbClr val="FF0000"/>
                </a:solidFill>
              </a:rPr>
              <a:t>первый квартал 2023 </a:t>
            </a:r>
            <a:r>
              <a:rPr lang="ru-RU" sz="3600" b="1" dirty="0" smtClean="0">
                <a:solidFill>
                  <a:srgbClr val="FF0000"/>
                </a:solidFill>
              </a:rPr>
              <a:t>года по УСН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728022"/>
              </p:ext>
            </p:extLst>
          </p:nvPr>
        </p:nvGraphicFramePr>
        <p:xfrm>
          <a:off x="757647" y="1385047"/>
          <a:ext cx="10659290" cy="5054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5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Особенности заполнения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6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КПП, указанный в соответствующей налоговой декларации (расчете)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Заполняется организацией (например, 860101001), индивидуальными предпринимателями не заполняется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 по ОКТМО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Указывается согласно месту регистрации организации (месту жительства индивидуального предпринимателя) по состоянию на последний день отчетного периода (для случаев изменения места регистрации / места жительства) (например, </a:t>
                      </a:r>
                      <a:r>
                        <a:rPr lang="ru-RU" sz="1600" dirty="0" smtClean="0">
                          <a:effectLst/>
                        </a:rPr>
                        <a:t>71826436 </a:t>
                      </a:r>
                      <a:r>
                        <a:rPr lang="ru-RU" sz="1600" dirty="0">
                          <a:effectLst/>
                        </a:rPr>
                        <a:t>– </a:t>
                      </a:r>
                      <a:r>
                        <a:rPr lang="ru-RU" sz="1600" dirty="0" err="1" smtClean="0">
                          <a:effectLst/>
                        </a:rPr>
                        <a:t>с.п</a:t>
                      </a:r>
                      <a:r>
                        <a:rPr lang="ru-RU" sz="1600" smtClean="0">
                          <a:effectLst/>
                        </a:rPr>
                        <a:t>. </a:t>
                      </a:r>
                      <a:r>
                        <a:rPr lang="ru-RU" sz="1600" dirty="0" err="1" smtClean="0">
                          <a:effectLst/>
                        </a:rPr>
                        <a:t>Сытомино</a:t>
                      </a:r>
                      <a:r>
                        <a:rPr lang="ru-RU" sz="1600" dirty="0" smtClean="0">
                          <a:effectLst/>
                        </a:rPr>
                        <a:t>).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6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 бюджетной классификации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18210501011011000110 – объект доходы;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18210501021011000110 – объект доходы, уменьшенные на величину расходов.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0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Сумма налога, авансовых платежей по налогу, сбора, страховых взносов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Указывается сумма авансового платежа, подлежащая уплате в налоговом периоде, (например, 4000.00)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Отчетный (налоговый) период (код) / Номер месяца (квартала)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34/01 – для авансовых платежей за 1 квартал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34/02 – для авансовых платежей за полугодие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34/03 </a:t>
                      </a:r>
                      <a:r>
                        <a:rPr lang="ru-RU" sz="1600" dirty="0">
                          <a:effectLst/>
                        </a:rPr>
                        <a:t>– для авансовых платежей за 9 месяцев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Отчетный (календарный)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1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Ошибка была допущена в сумме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buhguru.com/wp-content/uploads/2023/02/snimok-ekrana-2023-02-10-v-14.48.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0" y="1417638"/>
            <a:ext cx="11631878" cy="22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buhguru.com/wp-content/uploads/2023/02/snimok-ekrana-2023-02-10-v-14.49.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0" y="4273983"/>
            <a:ext cx="11716870" cy="20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Ошибка </a:t>
            </a:r>
            <a:r>
              <a:rPr lang="ru-RU" b="1" dirty="0">
                <a:solidFill>
                  <a:srgbClr val="0070C0"/>
                </a:solidFill>
              </a:rPr>
              <a:t>была допущена в КБК</a:t>
            </a:r>
          </a:p>
        </p:txBody>
      </p:sp>
      <p:pic>
        <p:nvPicPr>
          <p:cNvPr id="1026" name="Picture 2" descr="https://buhguru.com/wp-content/uploads/2023/02/snimok-ekrana-2023-02-10-v-13.54.3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7" y="1728114"/>
            <a:ext cx="11620635" cy="42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196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Пример заполнения Уведомления  за первый квартал 2023 года по УСН</vt:lpstr>
      <vt:lpstr>Ошибка была допущена в сумме</vt:lpstr>
      <vt:lpstr>Ошибка была допущена в КБК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Яковлев</dc:creator>
  <cp:lastModifiedBy>Губаева Налия Рашитовна</cp:lastModifiedBy>
  <cp:revision>88</cp:revision>
  <dcterms:created xsi:type="dcterms:W3CDTF">2022-11-24T14:50:30Z</dcterms:created>
  <dcterms:modified xsi:type="dcterms:W3CDTF">2023-05-18T09:01:03Z</dcterms:modified>
</cp:coreProperties>
</file>