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650" r:id="rId1"/>
  </p:sldMasterIdLst>
  <p:notesMasterIdLst>
    <p:notesMasterId r:id="rId22"/>
  </p:notesMasterIdLst>
  <p:handoutMasterIdLst>
    <p:handoutMasterId r:id="rId23"/>
  </p:handoutMasterIdLst>
  <p:sldIdLst>
    <p:sldId id="296" r:id="rId2"/>
    <p:sldId id="282" r:id="rId3"/>
    <p:sldId id="284" r:id="rId4"/>
    <p:sldId id="311" r:id="rId5"/>
    <p:sldId id="310" r:id="rId6"/>
    <p:sldId id="309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2" r:id="rId16"/>
    <p:sldId id="320" r:id="rId17"/>
    <p:sldId id="321" r:id="rId18"/>
    <p:sldId id="323" r:id="rId19"/>
    <p:sldId id="324" r:id="rId20"/>
    <p:sldId id="264" r:id="rId21"/>
  </p:sldIdLst>
  <p:sldSz cx="9144000" cy="6858000" type="screen4x3"/>
  <p:notesSz cx="6724650" cy="97742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D8FCD"/>
    <a:srgbClr val="E73952"/>
    <a:srgbClr val="AC9FAF"/>
    <a:srgbClr val="F7BBC4"/>
    <a:srgbClr val="C5A8C8"/>
    <a:srgbClr val="F9D7DD"/>
    <a:srgbClr val="FCEAED"/>
    <a:srgbClr val="D6B7E3"/>
    <a:srgbClr val="008000"/>
    <a:srgbClr val="DFDBE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5946" autoAdjust="0"/>
  </p:normalViewPr>
  <p:slideViewPr>
    <p:cSldViewPr>
      <p:cViewPr varScale="1">
        <p:scale>
          <a:sx n="97" d="100"/>
          <a:sy n="97" d="100"/>
        </p:scale>
        <p:origin x="-114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&#1040;&#1076;&#1084;&#1080;&#1085;\Desktop\&#1048;&#1089;&#1087;&#1086;&#1083;&#1085;&#1077;&#1085;&#1080;&#1077;%20&#1073;&#1102;&#1076;&#1078;&#1077;&#1090;&#1072;%20&#1079;&#1072;%201%20&#1082;&#1074;&#1072;&#1088;&#1090;&#1072;&#1083;%202017&#1075;.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911891404199475"/>
          <c:y val="3.125E-2"/>
          <c:w val="0.6811649075780426"/>
          <c:h val="0.8072630413385827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 план на 2018 год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48408</c:v>
                </c:pt>
                <c:pt idx="1">
                  <c:v>48408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Уточненный план на 2018 год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52138.2</c:v>
                </c:pt>
                <c:pt idx="1">
                  <c:v>55382.1</c:v>
                </c:pt>
              </c:numCache>
            </c:numRef>
          </c:val>
        </c:ser>
        <c:axId val="114299264"/>
        <c:axId val="114300800"/>
      </c:barChart>
      <c:catAx>
        <c:axId val="114299264"/>
        <c:scaling>
          <c:orientation val="minMax"/>
        </c:scaling>
        <c:axPos val="l"/>
        <c:tickLblPos val="nextTo"/>
        <c:crossAx val="114300800"/>
        <c:crosses val="autoZero"/>
        <c:auto val="1"/>
        <c:lblAlgn val="ctr"/>
        <c:lblOffset val="100"/>
      </c:catAx>
      <c:valAx>
        <c:axId val="114300800"/>
        <c:scaling>
          <c:orientation val="minMax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14299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49198637404472"/>
          <c:y val="0.37653001968503935"/>
          <c:w val="0.3386524822695044"/>
          <c:h val="0.34173917322834646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5281277340332478"/>
          <c:y val="0.05"/>
          <c:w val="0.62480089610011036"/>
          <c:h val="0.8103880413385834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 план на 2018 год</c:v>
                </c:pt>
              </c:strCache>
            </c:strRef>
          </c:tx>
          <c:spPr>
            <a:solidFill>
              <a:srgbClr val="7030A0"/>
            </a:solidFill>
          </c:spPr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52138.2</c:v>
                </c:pt>
                <c:pt idx="1">
                  <c:v>55385.1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52093</c:v>
                </c:pt>
                <c:pt idx="1">
                  <c:v>50167</c:v>
                </c:pt>
              </c:numCache>
            </c:numRef>
          </c:val>
        </c:ser>
        <c:axId val="116457472"/>
        <c:axId val="116459008"/>
      </c:barChart>
      <c:catAx>
        <c:axId val="116457472"/>
        <c:scaling>
          <c:orientation val="minMax"/>
        </c:scaling>
        <c:axPos val="l"/>
        <c:tickLblPos val="nextTo"/>
        <c:crossAx val="116459008"/>
        <c:crosses val="autoZero"/>
        <c:auto val="1"/>
        <c:lblAlgn val="ctr"/>
        <c:lblOffset val="100"/>
      </c:catAx>
      <c:valAx>
        <c:axId val="116459008"/>
        <c:scaling>
          <c:orientation val="minMax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sz="1350" baseline="0"/>
            </a:pPr>
            <a:endParaRPr lang="ru-RU"/>
          </a:p>
        </c:txPr>
        <c:crossAx val="116457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025895200599964"/>
          <c:y val="0.46090501968503939"/>
          <c:w val="0.29974104799400081"/>
          <c:h val="0.15159694881889793"/>
        </c:manualLayout>
      </c:layout>
    </c:legend>
    <c:plotVisOnly val="1"/>
  </c:chart>
  <c:txPr>
    <a:bodyPr/>
    <a:lstStyle/>
    <a:p>
      <a:pPr>
        <a:defRPr sz="1700" baseline="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1741817199320673"/>
          <c:y val="0.22532511266280392"/>
          <c:w val="0.52620908599660299"/>
          <c:h val="0.6751361858069621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Уд.вес, %</c:v>
                </c:pt>
              </c:strCache>
            </c:strRef>
          </c:tx>
          <c:explosion val="37"/>
          <c:dPt>
            <c:idx val="0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9.5</c:v>
                </c:pt>
                <c:pt idx="1">
                  <c:v>0.3</c:v>
                </c:pt>
                <c:pt idx="2" formatCode="General">
                  <c:v>90.2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513683032268064"/>
          <c:y val="0.20682290892883667"/>
          <c:w val="0.37486322998687727"/>
          <c:h val="0.6681149114173228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Уд.вес</a:t>
            </a:r>
            <a:r>
              <a:rPr lang="ru-RU" dirty="0" smtClean="0"/>
              <a:t> </a:t>
            </a:r>
            <a:r>
              <a:rPr lang="ru-RU" dirty="0"/>
              <a:t>%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уд.вес %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Гос.пошлина</c:v>
                </c:pt>
                <c:pt idx="5">
                  <c:v>Прочие доходы от компенсации затрат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 formatCode="General">
                  <c:v>34.299999999999997</c:v>
                </c:pt>
                <c:pt idx="1">
                  <c:v>58.7</c:v>
                </c:pt>
                <c:pt idx="2">
                  <c:v>2.5</c:v>
                </c:pt>
                <c:pt idx="3">
                  <c:v>1.2</c:v>
                </c:pt>
                <c:pt idx="4">
                  <c:v>0.2</c:v>
                </c:pt>
                <c:pt idx="5">
                  <c:v>3.1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57034981283092"/>
          <c:y val="0.12234793307086601"/>
          <c:w val="0.33429650187169274"/>
          <c:h val="0.87206988188976353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4.8477564102564104E-2"/>
          <c:y val="5.7738095238095241E-2"/>
          <c:w val="0.55368589743589747"/>
          <c:h val="0.822619047619047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 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Межбюджетные трансферты общего характера бюджетам субъектов РФ и муниципальных образований </c:v>
                </c:pt>
              </c:strCache>
            </c:strRef>
          </c:cat>
          <c:val>
            <c:numRef>
              <c:f>Лист1!$B$2:$B$11</c:f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 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Межбюджетные трансферты общего характера бюджетам субъектов РФ и муниципальных образований </c:v>
                </c:pt>
              </c:strCache>
            </c:strRef>
          </c:cat>
          <c:val>
            <c:numRef>
              <c:f>Лист1!$C$2:$C$11</c:f>
              <c:numCache>
                <c:formatCode>#,##0.0</c:formatCode>
                <c:ptCount val="10"/>
                <c:pt idx="0">
                  <c:v>37.6</c:v>
                </c:pt>
                <c:pt idx="1">
                  <c:v>0.4</c:v>
                </c:pt>
                <c:pt idx="2">
                  <c:v>0.6</c:v>
                </c:pt>
                <c:pt idx="3">
                  <c:v>5.9</c:v>
                </c:pt>
                <c:pt idx="4">
                  <c:v>5.0999999999999996</c:v>
                </c:pt>
                <c:pt idx="5">
                  <c:v>0.1</c:v>
                </c:pt>
                <c:pt idx="6">
                  <c:v>37.700000000000003</c:v>
                </c:pt>
                <c:pt idx="7">
                  <c:v>0.2</c:v>
                </c:pt>
                <c:pt idx="8">
                  <c:v>0.3</c:v>
                </c:pt>
                <c:pt idx="9">
                  <c:v>12.1</c:v>
                </c:pt>
              </c:numCache>
            </c:numRef>
          </c:val>
        </c:ser>
        <c:firstSliceAng val="0"/>
      </c:pieChart>
    </c:plotArea>
    <c:legend>
      <c:legendPos val="tr"/>
      <c:layout>
        <c:manualLayout>
          <c:xMode val="edge"/>
          <c:yMode val="edge"/>
          <c:x val="0.65975393700787399"/>
          <c:y val="1.4285714285714285E-2"/>
          <c:w val="0.33063067837674137"/>
          <c:h val="0.98571428571428577"/>
        </c:manualLayout>
      </c:layout>
      <c:overlay val="1"/>
      <c:txPr>
        <a:bodyPr/>
        <a:lstStyle/>
        <a:p>
          <a:pPr>
            <a:defRPr sz="1000" kern="1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5.8706952037216618E-2"/>
          <c:y val="2.0382071932202369E-2"/>
          <c:w val="0.62122273730864175"/>
          <c:h val="0.76333499897220558"/>
        </c:manualLayout>
      </c:layout>
      <c:bar3DChart>
        <c:barDir val="col"/>
        <c:grouping val="stacked"/>
        <c:ser>
          <c:idx val="0"/>
          <c:order val="0"/>
          <c:tx>
            <c:strRef>
              <c:f>'Слайд 14'!$A$12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dLbls>
            <c:dLbl>
              <c:idx val="0"/>
              <c:layout>
                <c:manualLayout>
                  <c:x val="1.1317021207257614E-2"/>
                  <c:y val="-0.4032628695671072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70,4%</a:t>
                    </a:r>
                    <a:endParaRPr lang="ru-RU" dirty="0" smtClean="0"/>
                  </a:p>
                  <a:p>
                    <a:r>
                      <a:rPr lang="ru-RU" dirty="0" smtClean="0"/>
                      <a:t>39000,2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2933738522580127E-2"/>
                  <c:y val="-0.4138750503451883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72,2</a:t>
                    </a:r>
                    <a:r>
                      <a:rPr lang="ru-RU" dirty="0" smtClean="0"/>
                      <a:t>%</a:t>
                    </a:r>
                  </a:p>
                  <a:p>
                    <a:r>
                      <a:rPr lang="ru-RU" dirty="0" smtClean="0"/>
                      <a:t>36205,0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'Слайд 14'!$B$11:$C$11</c:f>
              <c:strCache>
                <c:ptCount val="2"/>
                <c:pt idx="0">
                  <c:v>Уточненный план на 2017 год</c:v>
                </c:pt>
                <c:pt idx="1">
                  <c:v>Фактические расходы</c:v>
                </c:pt>
              </c:strCache>
            </c:strRef>
          </c:cat>
          <c:val>
            <c:numRef>
              <c:f>'Слайд 14'!$B$12:$C$12</c:f>
              <c:numCache>
                <c:formatCode>General</c:formatCode>
                <c:ptCount val="2"/>
                <c:pt idx="0">
                  <c:v>84.7</c:v>
                </c:pt>
                <c:pt idx="1">
                  <c:v>84</c:v>
                </c:pt>
              </c:numCache>
            </c:numRef>
          </c:val>
        </c:ser>
        <c:ser>
          <c:idx val="1"/>
          <c:order val="1"/>
          <c:tx>
            <c:strRef>
              <c:f>'Слайд 14'!$A$13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dLbls>
            <c:dLbl>
              <c:idx val="0"/>
              <c:layout>
                <c:manualLayout>
                  <c:x val="9.7001765913590568E-3"/>
                  <c:y val="0.3183654233424542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29,6%</a:t>
                    </a:r>
                    <a:endParaRPr lang="ru-RU" dirty="0" smtClean="0"/>
                  </a:p>
                  <a:p>
                    <a:r>
                      <a:rPr lang="ru-RU" dirty="0" smtClean="0"/>
                      <a:t>16384,9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7783890468547642E-2"/>
                  <c:y val="0.344895875287658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27,8</a:t>
                    </a:r>
                    <a:r>
                      <a:rPr lang="ru-RU" dirty="0" smtClean="0"/>
                      <a:t>%</a:t>
                    </a:r>
                  </a:p>
                  <a:p>
                    <a:r>
                      <a:rPr lang="ru-RU" dirty="0" smtClean="0"/>
                      <a:t>13962,0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'Слайд 14'!$B$11:$C$11</c:f>
              <c:strCache>
                <c:ptCount val="2"/>
                <c:pt idx="0">
                  <c:v>Уточненный план на 2017 год</c:v>
                </c:pt>
                <c:pt idx="1">
                  <c:v>Фактические расходы</c:v>
                </c:pt>
              </c:strCache>
            </c:strRef>
          </c:cat>
          <c:val>
            <c:numRef>
              <c:f>'Слайд 14'!$B$13:$C$13</c:f>
              <c:numCache>
                <c:formatCode>General</c:formatCode>
                <c:ptCount val="2"/>
                <c:pt idx="0">
                  <c:v>15.3</c:v>
                </c:pt>
                <c:pt idx="1">
                  <c:v>16</c:v>
                </c:pt>
              </c:numCache>
            </c:numRef>
          </c:val>
        </c:ser>
        <c:shape val="cylinder"/>
        <c:axId val="98190464"/>
        <c:axId val="98192000"/>
        <c:axId val="0"/>
      </c:bar3DChart>
      <c:catAx>
        <c:axId val="98190464"/>
        <c:scaling>
          <c:orientation val="minMax"/>
        </c:scaling>
        <c:delete val="1"/>
        <c:axPos val="b"/>
        <c:tickLblPos val="nextTo"/>
        <c:crossAx val="98192000"/>
        <c:crosses val="autoZero"/>
        <c:auto val="1"/>
        <c:lblAlgn val="ctr"/>
        <c:lblOffset val="100"/>
      </c:catAx>
      <c:valAx>
        <c:axId val="98192000"/>
        <c:scaling>
          <c:orientation val="minMax"/>
        </c:scaling>
        <c:axPos val="l"/>
        <c:majorGridlines/>
        <c:numFmt formatCode="General" sourceLinked="1"/>
        <c:tickLblPos val="nextTo"/>
        <c:crossAx val="98190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39450346664924"/>
          <c:y val="0.3814903512715398"/>
          <c:w val="0.27290519264141566"/>
          <c:h val="0.23701929745692121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Средняя заработная плата (СЗП)</c:v>
                </c:pt>
              </c:strCache>
            </c:strRef>
          </c:tx>
          <c:dLbls>
            <c:dLbl>
              <c:idx val="0"/>
              <c:layout>
                <c:manualLayout>
                  <c:x val="1.461988304093568E-3"/>
                  <c:y val="6.8750000000000019E-2"/>
                </c:manualLayout>
              </c:layout>
              <c:showVal val="1"/>
            </c:dLbl>
            <c:dLbl>
              <c:idx val="1"/>
              <c:layout>
                <c:manualLayout>
                  <c:x val="-1.461988304093568E-3"/>
                  <c:y val="6.5625000000000003E-2"/>
                </c:manualLayout>
              </c:layout>
              <c:showVal val="1"/>
            </c:dLbl>
            <c:dLbl>
              <c:idx val="2"/>
              <c:layout>
                <c:manualLayout>
                  <c:x val="1.461988304093568E-3"/>
                  <c:y val="6.2499999999999986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6.5624753937007868E-2"/>
                </c:manualLayout>
              </c:layout>
              <c:showVal val="1"/>
            </c:dLbl>
            <c:dLbl>
              <c:idx val="4"/>
              <c:layout>
                <c:manualLayout>
                  <c:x val="2.9239766081871365E-3"/>
                  <c:y val="6.25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7.8125000000000028E-2"/>
                </c:manualLayout>
              </c:layout>
              <c:showVal val="1"/>
            </c:dLbl>
            <c:dLbl>
              <c:idx val="6"/>
              <c:layout>
                <c:manualLayout>
                  <c:x val="-4.3859649122807015E-3"/>
                  <c:y val="8.7500000000000008E-2"/>
                </c:manualLayout>
              </c:layout>
              <c:showVal val="1"/>
            </c:dLbl>
            <c:dLbl>
              <c:idx val="7"/>
              <c:layout>
                <c:manualLayout>
                  <c:x val="-7.3099415204677309E-3"/>
                  <c:y val="7.5000000000000011E-2"/>
                </c:manualLayout>
              </c:layout>
              <c:showVal val="1"/>
            </c:dLbl>
            <c:dLbl>
              <c:idx val="8"/>
              <c:layout>
                <c:manualLayout>
                  <c:x val="-2.9239766081871365E-3"/>
                  <c:y val="7.1874999999999967E-2"/>
                </c:manualLayout>
              </c:layout>
              <c:showVal val="1"/>
            </c:dLbl>
            <c:dLbl>
              <c:idx val="9"/>
              <c:layout>
                <c:manualLayout>
                  <c:x val="-2.9239766081871343E-3"/>
                  <c:y val="9.0624999999999997E-2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8.4375000000000006E-2"/>
                </c:manualLayout>
              </c:layout>
              <c:showVal val="1"/>
            </c:dLbl>
            <c:dLbl>
              <c:idx val="11"/>
              <c:layout>
                <c:manualLayout>
                  <c:x val="2.9239766081871343E-3"/>
                  <c:y val="7.8125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Январь 2018г.</c:v>
                </c:pt>
                <c:pt idx="1">
                  <c:v>Февраль 2018г.</c:v>
                </c:pt>
                <c:pt idx="2">
                  <c:v>Март 2018г.</c:v>
                </c:pt>
                <c:pt idx="3">
                  <c:v>Апрель 2018г.</c:v>
                </c:pt>
                <c:pt idx="4">
                  <c:v>Май 2018г.</c:v>
                </c:pt>
                <c:pt idx="5">
                  <c:v>Июнь 2018г.</c:v>
                </c:pt>
                <c:pt idx="6">
                  <c:v>Июль 2018г.</c:v>
                </c:pt>
                <c:pt idx="7">
                  <c:v>Август 2018г.</c:v>
                </c:pt>
                <c:pt idx="8">
                  <c:v>Сентябрь 2018г.</c:v>
                </c:pt>
                <c:pt idx="9">
                  <c:v>Октябрь 2018г.</c:v>
                </c:pt>
                <c:pt idx="10">
                  <c:v>Ноябрь 2018г.</c:v>
                </c:pt>
                <c:pt idx="11">
                  <c:v>Декабрь 2018г.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41.3</c:v>
                </c:pt>
                <c:pt idx="1">
                  <c:v>40.9</c:v>
                </c:pt>
                <c:pt idx="2">
                  <c:v>42.5</c:v>
                </c:pt>
                <c:pt idx="3">
                  <c:v>42.7</c:v>
                </c:pt>
                <c:pt idx="4">
                  <c:v>45.8</c:v>
                </c:pt>
                <c:pt idx="5">
                  <c:v>45.6</c:v>
                </c:pt>
                <c:pt idx="6" formatCode="0.0">
                  <c:v>50</c:v>
                </c:pt>
                <c:pt idx="7">
                  <c:v>50.5</c:v>
                </c:pt>
                <c:pt idx="8">
                  <c:v>50.3</c:v>
                </c:pt>
                <c:pt idx="9">
                  <c:v>50.6</c:v>
                </c:pt>
                <c:pt idx="10" formatCode="0.0">
                  <c:v>50</c:v>
                </c:pt>
                <c:pt idx="11">
                  <c:v>49.1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Целевой показатель СЗП</c:v>
                </c:pt>
              </c:strCache>
            </c:strRef>
          </c:tx>
          <c:dLbls>
            <c:dLbl>
              <c:idx val="9"/>
              <c:layout>
                <c:manualLayout>
                  <c:x val="1.4619883040935672E-3"/>
                  <c:y val="3.7499999999999999E-2"/>
                </c:manualLayout>
              </c:layout>
              <c:tx>
                <c:rich>
                  <a:bodyPr/>
                  <a:lstStyle/>
                  <a:p>
                    <a:endParaRPr lang="ru-RU" sz="1000" baseline="0" dirty="0" smtClean="0"/>
                  </a:p>
                  <a:p>
                    <a:r>
                      <a:rPr lang="ru-RU" sz="1000" baseline="0" dirty="0" smtClean="0"/>
                      <a:t>50,0</a:t>
                    </a:r>
                  </a:p>
                  <a:p>
                    <a:endParaRPr lang="en-US" sz="1000" baseline="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Январь 2018г.</c:v>
                </c:pt>
                <c:pt idx="1">
                  <c:v>Февраль 2018г.</c:v>
                </c:pt>
                <c:pt idx="2">
                  <c:v>Март 2018г.</c:v>
                </c:pt>
                <c:pt idx="3">
                  <c:v>Апрель 2018г.</c:v>
                </c:pt>
                <c:pt idx="4">
                  <c:v>Май 2018г.</c:v>
                </c:pt>
                <c:pt idx="5">
                  <c:v>Июнь 2018г.</c:v>
                </c:pt>
                <c:pt idx="6">
                  <c:v>Июль 2018г.</c:v>
                </c:pt>
                <c:pt idx="7">
                  <c:v>Август 2018г.</c:v>
                </c:pt>
                <c:pt idx="8">
                  <c:v>Сентябрь 2018г.</c:v>
                </c:pt>
                <c:pt idx="9">
                  <c:v>Октябрь 2018г.</c:v>
                </c:pt>
                <c:pt idx="10">
                  <c:v>Ноябрь 2018г.</c:v>
                </c:pt>
                <c:pt idx="11">
                  <c:v>Декабрь 2018г.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45.5</c:v>
                </c:pt>
                <c:pt idx="1">
                  <c:v>45.3</c:v>
                </c:pt>
                <c:pt idx="2">
                  <c:v>46.2</c:v>
                </c:pt>
                <c:pt idx="3" formatCode="0.0">
                  <c:v>49</c:v>
                </c:pt>
                <c:pt idx="4">
                  <c:v>49.7</c:v>
                </c:pt>
                <c:pt idx="5">
                  <c:v>50.3</c:v>
                </c:pt>
                <c:pt idx="6" formatCode="0.0">
                  <c:v>50.3</c:v>
                </c:pt>
                <c:pt idx="7">
                  <c:v>50.2</c:v>
                </c:pt>
                <c:pt idx="8" formatCode="0.0">
                  <c:v>50</c:v>
                </c:pt>
                <c:pt idx="9" formatCode="0.0">
                  <c:v>50</c:v>
                </c:pt>
                <c:pt idx="10">
                  <c:v>49.8</c:v>
                </c:pt>
                <c:pt idx="11">
                  <c:v>48.9</c:v>
                </c:pt>
              </c:numCache>
            </c:numRef>
          </c:val>
        </c:ser>
        <c:axId val="170101760"/>
        <c:axId val="170115840"/>
      </c:barChart>
      <c:catAx>
        <c:axId val="170101760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70115840"/>
        <c:crosses val="autoZero"/>
        <c:auto val="1"/>
        <c:lblAlgn val="ctr"/>
        <c:lblOffset val="100"/>
      </c:catAx>
      <c:valAx>
        <c:axId val="170115840"/>
        <c:scaling>
          <c:orientation val="minMax"/>
        </c:scaling>
        <c:axPos val="l"/>
        <c:majorGridlines/>
        <c:numFmt formatCode="General" sourceLinked="1"/>
        <c:tickLblPos val="nextTo"/>
        <c:crossAx val="17010176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5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explosion val="29"/>
          </c:dPt>
          <c:dLbls>
            <c:dLbl>
              <c:idx val="0"/>
              <c:layout>
                <c:manualLayout>
                  <c:x val="-0.39391376859142624"/>
                  <c:y val="-8.4722222222222282E-3"/>
                </c:manualLayout>
              </c:layout>
              <c:spPr/>
              <c:txPr>
                <a:bodyPr/>
                <a:lstStyle/>
                <a:p>
                  <a:pPr>
                    <a:defRPr sz="1600" kern="900" baseline="0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1770696631671039E-2"/>
                  <c:y val="-1.899970836978712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Собственные средства</c:v>
                </c:pt>
                <c:pt idx="1">
                  <c:v>МБТ на повышение оплаты труда работникам культуры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8027.3</c:v>
                </c:pt>
                <c:pt idx="1">
                  <c:v>850.4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3008130081300862"/>
          <c:y val="6.9241469816272966E-2"/>
          <c:w val="0.34552845528455389"/>
          <c:h val="0.7974251968503937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3444568948112256"/>
                  <c:y val="3.0908703979570136E-2"/>
                </c:manualLayout>
              </c:layout>
              <c:showVal val="1"/>
            </c:dLbl>
            <c:dLbl>
              <c:idx val="1"/>
              <c:layout>
                <c:manualLayout>
                  <c:x val="-9.0359378154653818E-3"/>
                  <c:y val="-1.882882882882883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>
                    <a:latin typeface="+mn-lt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Собственные средства</c:v>
                </c:pt>
                <c:pt idx="1">
                  <c:v>МБТ на повышение оплаты труда работникам культуры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7929.1</c:v>
                </c:pt>
                <c:pt idx="1">
                  <c:v>850.4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856198263678599"/>
          <c:y val="9.9702064268993116E-4"/>
          <c:w val="0.34684684684684747"/>
          <c:h val="0.93843405511811062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0.275</cdr:x>
      <cdr:y>0.14375</cdr:y>
    </cdr:from>
    <cdr:to>
      <cdr:x>0.45</cdr:x>
      <cdr:y>0.18125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76400" y="584200"/>
          <a:ext cx="10668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55385,1</a:t>
          </a:r>
        </a:p>
        <a:p xmlns:a="http://schemas.openxmlformats.org/drawingml/2006/main">
          <a:endParaRPr lang="ru-RU" sz="1600" b="1" i="0" u="none" strike="noStrike" dirty="0" smtClean="0"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600" b="1" dirty="0" smtClean="0"/>
            <a:t> 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0.24468</cdr:x>
      <cdr:y>0.15</cdr:y>
    </cdr:from>
    <cdr:to>
      <cdr:x>0.43218</cdr:x>
      <cdr:y>0.20625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52600" y="609600"/>
          <a:ext cx="1343025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0.26596</cdr:x>
      <cdr:y>0.24375</cdr:y>
    </cdr:from>
    <cdr:to>
      <cdr:x>0.41702</cdr:x>
      <cdr:y>0.325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05000" y="990600"/>
          <a:ext cx="1082013" cy="330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dirty="0" smtClean="0"/>
            <a:t>48408,0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0.24468</cdr:x>
      <cdr:y>0.65625</cdr:y>
    </cdr:from>
    <cdr:to>
      <cdr:x>0.40426</cdr:x>
      <cdr:y>0.7375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752600" y="2667000"/>
          <a:ext cx="1143000" cy="330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dirty="0" smtClean="0"/>
            <a:t>48408,0</a:t>
          </a:r>
        </a:p>
      </cdr:txBody>
    </cdr:sp>
  </cdr:relSizeAnchor>
  <cdr:relSizeAnchor xmlns:cdr="http://schemas.openxmlformats.org/drawingml/2006/chartDrawing">
    <cdr:from>
      <cdr:x>0.24468</cdr:x>
      <cdr:y>0.525</cdr:y>
    </cdr:from>
    <cdr:to>
      <cdr:x>0.39468</cdr:x>
      <cdr:y>0.61875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752600" y="2133600"/>
          <a:ext cx="107442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b="1" dirty="0" smtClean="0"/>
            <a:t>52138,2</a:t>
          </a:r>
        </a:p>
        <a:p xmlns:a="http://schemas.openxmlformats.org/drawingml/2006/main">
          <a:endParaRPr lang="ru-RU" sz="1500" b="1" dirty="0" smtClean="0"/>
        </a:p>
        <a:p xmlns:a="http://schemas.openxmlformats.org/drawingml/2006/main">
          <a:endParaRPr lang="ru-RU" sz="1400" b="1" dirty="0" smtClean="0"/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0.35891</cdr:x>
      <cdr:y>0.44286</cdr:y>
    </cdr:from>
    <cdr:to>
      <cdr:x>0.47531</cdr:x>
      <cdr:y>0.63388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2819400" y="21199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55385,1</a:t>
          </a:r>
          <a:endParaRPr lang="ru-RU" sz="1800" b="1" dirty="0" smtClean="0"/>
        </a:p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0.62082</cdr:x>
      <cdr:y>0.39511</cdr:y>
    </cdr:from>
    <cdr:to>
      <cdr:x>0.73722</cdr:x>
      <cdr:y>0.63388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4762488" y="2005666"/>
          <a:ext cx="1143002" cy="9143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50167</a:t>
          </a:r>
          <a:r>
            <a:rPr lang="ru-RU" sz="1800" b="1" dirty="0" smtClean="0"/>
            <a:t>,0</a:t>
          </a:r>
          <a:endParaRPr lang="ru-RU" sz="1800" b="1" dirty="0" smtClean="0"/>
        </a:p>
      </cdr:txBody>
    </cdr:sp>
  </cdr:relSizeAnchor>
  <cdr:relSizeAnchor xmlns:cdr="http://schemas.openxmlformats.org/drawingml/2006/chartDrawing">
    <cdr:from>
      <cdr:x>0.0582</cdr:x>
      <cdr:y>0.79306</cdr:y>
    </cdr:from>
    <cdr:to>
      <cdr:x>0.30071</cdr:x>
      <cdr:y>0.98408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7200" y="3796352"/>
          <a:ext cx="19050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Уточненный план на 2018 г.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0.34921</cdr:x>
      <cdr:y>0.79306</cdr:y>
    </cdr:from>
    <cdr:to>
      <cdr:x>0.63052</cdr:x>
      <cdr:y>0.98408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743200" y="3796352"/>
          <a:ext cx="22098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Исполнение за </a:t>
          </a:r>
          <a:r>
            <a:rPr lang="ru-RU" sz="1200" b="1" dirty="0" smtClean="0"/>
            <a:t>2018 год</a:t>
          </a:r>
          <a:endParaRPr lang="ru-RU" sz="12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>
            <a:lvl1pPr defTabSz="900622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10000" y="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>
            <a:lvl1pPr algn="r" defTabSz="900622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3FDB4DB-2C06-4C63-8E45-F6A8079BF4EF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28370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b" anchorCtr="0" compatLnSpc="1">
            <a:prstTxWarp prst="textNoShape">
              <a:avLst/>
            </a:prstTxWarp>
          </a:bodyPr>
          <a:lstStyle>
            <a:lvl1pPr defTabSz="900622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10000" y="928370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b" anchorCtr="0" compatLnSpc="1">
            <a:prstTxWarp prst="textNoShape">
              <a:avLst/>
            </a:prstTxWarp>
          </a:bodyPr>
          <a:lstStyle>
            <a:lvl1pPr algn="r" defTabSz="898525" eaLnBrk="1" hangingPunct="1">
              <a:defRPr sz="1200" smtClean="0"/>
            </a:lvl1pPr>
          </a:lstStyle>
          <a:p>
            <a:pPr>
              <a:defRPr/>
            </a:pPr>
            <a:fld id="{51814974-E1E2-47B0-9DD3-96C4C32CC0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831765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>
            <a:lvl1pPr defTabSz="900622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>
            <a:lvl1pPr algn="r" defTabSz="900622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7912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43438"/>
            <a:ext cx="5381625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b" anchorCtr="0" compatLnSpc="1">
            <a:prstTxWarp prst="textNoShape">
              <a:avLst/>
            </a:prstTxWarp>
          </a:bodyPr>
          <a:lstStyle>
            <a:lvl1pPr defTabSz="900622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28370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b" anchorCtr="0" compatLnSpc="1">
            <a:prstTxWarp prst="textNoShape">
              <a:avLst/>
            </a:prstTxWarp>
          </a:bodyPr>
          <a:lstStyle>
            <a:lvl1pPr algn="r" defTabSz="898525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DE8015-C661-4FCD-92A0-1D88B52D9F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5031996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0641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endParaRPr lang="ru-RU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5613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58938DA-609B-465C-B4E9-15356CCDECC3}" type="datetime1">
              <a:rPr lang="ru-RU" smtClean="0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39EF6D2-CAD0-47EE-8077-7E92EA3E441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78E438-0674-416C-A796-B1C06A261F2C}" type="datetime1">
              <a:rPr lang="ru-RU" smtClean="0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6B1FFD-4A51-499A-ACD4-5E0075B2312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049115-9DE1-4E9A-BA9F-F2C73FBBAD4E}" type="datetime1">
              <a:rPr lang="ru-RU" smtClean="0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1B1DD1-769E-40B8-A5D9-3359B284015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5E1F67-15C7-4989-980F-2FB19F0CC7E6}" type="datetime1">
              <a:rPr lang="ru-RU" smtClean="0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8CEBF6-BB7D-40B5-B849-7F9F5D9FD737}" type="datetime1">
              <a:rPr lang="ru-RU" smtClean="0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886BFE-02C8-4534-AE37-9529C056AA7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A02C85-ECBC-4619-9BF6-196FB9C59891}" type="datetime1">
              <a:rPr lang="ru-RU" smtClean="0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899310-D78A-4910-BE74-14732FC1FCC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8193FE-62D4-4F9E-8DE1-4223430F28D2}" type="datetime1">
              <a:rPr lang="ru-RU" smtClean="0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23E593-7603-4428-ACD8-5B4657DEEF6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3B2F39-5AF3-4F01-8B09-6D5F42CD97DD}" type="datetime1">
              <a:rPr lang="ru-RU" smtClean="0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557986-1FF8-439D-9E90-3FBDF60C95A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315071-61B2-4933-8B87-6B431D9E7444}" type="datetime1">
              <a:rPr lang="ru-RU" smtClean="0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15DBA2-ED5D-4A61-AD49-C4B4C9FE307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1EE72748-9746-488A-B8E7-E3ABF954B1FB}" type="datetime1">
              <a:rPr lang="ru-RU" smtClean="0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8AF9F1-C9A3-4D69-B006-6A34BF334B7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C7ABA75-F761-40C6-88CF-253FE54A8CAD}" type="datetime1">
              <a:rPr lang="ru-RU" smtClean="0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9B1611-71B3-4510-AA68-965826CA87E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6B3E3F9-5B02-424B-A52E-B9EE79835284}" type="datetime1">
              <a:rPr lang="ru-RU" smtClean="0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ACE14CD-BB83-404C-AE8C-D72C9BD1722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51" r:id="rId1"/>
    <p:sldLayoutId id="2147486652" r:id="rId2"/>
    <p:sldLayoutId id="2147486653" r:id="rId3"/>
    <p:sldLayoutId id="2147486654" r:id="rId4"/>
    <p:sldLayoutId id="2147486655" r:id="rId5"/>
    <p:sldLayoutId id="2147486656" r:id="rId6"/>
    <p:sldLayoutId id="2147486657" r:id="rId7"/>
    <p:sldLayoutId id="2147486658" r:id="rId8"/>
    <p:sldLayoutId id="2147486659" r:id="rId9"/>
    <p:sldLayoutId id="2147486660" r:id="rId10"/>
    <p:sldLayoutId id="214748666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admsitomino@mail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ytomino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C:\Users\sahnoaa\Desktop\img7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Сытомино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2971800"/>
            <a:ext cx="6858000" cy="1655762"/>
          </a:xfrm>
        </p:spPr>
        <p:txBody>
          <a:bodyPr>
            <a:normAutofit/>
          </a:bodyPr>
          <a:lstStyle/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2018 год</a:t>
            </a:r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sz="4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b="1" dirty="0" smtClean="0"/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b="1" dirty="0" smtClean="0"/>
          </a:p>
          <a:p>
            <a:pPr defTabSz="457207">
              <a:lnSpc>
                <a:spcPct val="120000"/>
              </a:lnSpc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b="1" dirty="0" smtClean="0"/>
          </a:p>
          <a:p>
            <a:endParaRPr lang="ru-RU" dirty="0"/>
          </a:p>
        </p:txBody>
      </p:sp>
      <p:pic>
        <p:nvPicPr>
          <p:cNvPr id="25601" name="Picture 1" descr="C:\Users\Админ\Desktop\6ac602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190998"/>
            <a:ext cx="2514600" cy="2514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86800" cy="504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  <a:gridCol w="22860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исполнение, тыс.руб.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Уд.вес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Дотация на выравнивание бюджетной обеспеченности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22 551,0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поддержку мер по обеспечению сбалансированности бюджетов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5 574,7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трансферты, передаваемые бюджету с.п.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Сытомино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 бюджета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Сургутского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 на осуществление части полномочий по решению вопросов местного значения в соответствии с заключенными соглашениями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17942,1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бюджетов бюджетной системы Российской Федерации от возврата бюджетами бюджетной системы и организациями остатков субсидий, субвенций и иных межбюджетных трансфертов, имеющих целевое назначение, прошлых лет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46993,5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134350" cy="77787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полученных межбюджетных трансфертах МО с.п. Сытомино 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год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362200"/>
          <a:ext cx="80010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058,8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6 058,8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об иных межбюджетных трансфертах на финансовое обеспечение полномочий, передаваемых на уровень муниципального района </a:t>
            </a:r>
            <a:b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год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267200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Соглашение № 118 от 27.02.2018г. «О передаче осуществления части полномочий органов местного самоуправления муниципального образования сельское поселение Сытомино органам местного самоуправления муниципального образования </a:t>
            </a:r>
            <a:r>
              <a:rPr lang="ru-RU" dirty="0" err="1" smtClean="0"/>
              <a:t>Сургутский</a:t>
            </a:r>
            <a:r>
              <a:rPr lang="ru-RU" dirty="0" smtClean="0"/>
              <a:t> район»</a:t>
            </a:r>
          </a:p>
          <a:p>
            <a:r>
              <a:rPr lang="ru-RU" dirty="0" smtClean="0"/>
              <a:t>- Соглашение № 75-17 от 21.12.2017 «О передаче осуществления полномочий контрольно-счетного органа по осуществлению внешнего муниципального финансового контроля»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981200"/>
          <a:ext cx="8610600" cy="4379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828800"/>
                <a:gridCol w="1905000"/>
                <a:gridCol w="1676400"/>
              </a:tblGrid>
              <a:tr h="55326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за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26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22 028,3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18 874,9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85,7</a:t>
                      </a:r>
                    </a:p>
                  </a:txBody>
                  <a:tcPr marL="9525" marR="9525" marT="9525" marB="0" anchor="ctr"/>
                </a:tc>
              </a:tr>
              <a:tr h="55326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оборона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101917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99,0</a:t>
                      </a:r>
                    </a:p>
                  </a:txBody>
                  <a:tcPr marL="9525" marR="9525" marT="9525" marB="0" anchor="ctr"/>
                </a:tc>
              </a:tr>
              <a:tr h="55326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4 471,7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2 956,5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66,1</a:t>
                      </a:r>
                    </a:p>
                  </a:txBody>
                  <a:tcPr marL="9525" marR="9525" marT="9525" marB="0" anchor="ctr"/>
                </a:tc>
              </a:tr>
              <a:tr h="78622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2 611,3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2 558,6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98,0</a:t>
                      </a:r>
                    </a:p>
                  </a:txBody>
                  <a:tcPr marL="9525" marR="9525" marT="9525" marB="0" anchor="ctr"/>
                </a:tc>
              </a:tr>
              <a:tr h="32031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Сравнительный анализ исполнения расходной части бюджета МО с.п. Сытомино 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год </a:t>
            </a: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функциональной структуре расходов  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609601"/>
          <a:ext cx="8382000" cy="419200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724400"/>
                <a:gridCol w="1143000"/>
                <a:gridCol w="1219200"/>
                <a:gridCol w="1295400"/>
              </a:tblGrid>
              <a:tr h="79087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19 351,1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18 893,5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97,6</a:t>
                      </a:r>
                    </a:p>
                  </a:txBody>
                  <a:tcPr marL="9525" marR="9525" marT="9525" marB="0" anchor="ctr"/>
                </a:tc>
              </a:tr>
              <a:tr h="79087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75,8</a:t>
                      </a:r>
                    </a:p>
                  </a:txBody>
                  <a:tcPr marL="9525" marR="9525" marT="9525" marB="0" anchor="ctr"/>
                </a:tc>
              </a:tr>
              <a:tr h="79087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99,7</a:t>
                      </a:r>
                    </a:p>
                  </a:txBody>
                  <a:tcPr marL="9525" marR="9525" marT="9525" marB="0" anchor="ctr"/>
                </a:tc>
              </a:tr>
              <a:tr h="1361162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субъектов РФ и муниципальных образований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6 058,8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6 058,8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458207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55 385,1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50 167,0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90,6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821055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Функциональная структура расходов </a:t>
            </a:r>
            <a:b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с.п. Сытомино за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год 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1447800"/>
            <a:ext cx="1470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Уд. вес %</a:t>
            </a:r>
            <a:endParaRPr lang="ru-RU" sz="2400" b="1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990600" y="1524000"/>
          <a:ext cx="7924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 descr="C:\Users\sahnoaa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15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7886700" cy="99059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Функциональная структура расходов МО с.п. Сытомино за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год </a:t>
            </a:r>
            <a:endParaRPr lang="ru-RU" sz="2800" dirty="0"/>
          </a:p>
        </p:txBody>
      </p:sp>
      <p:pic>
        <p:nvPicPr>
          <p:cNvPr id="105475" name="Picture 3" descr="C:\Users\sahnoaa\Desktop\793011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895600"/>
            <a:ext cx="1219200" cy="1547208"/>
          </a:xfrm>
          <a:prstGeom prst="rect">
            <a:avLst/>
          </a:prstGeom>
          <a:noFill/>
        </p:spPr>
      </p:pic>
      <p:pic>
        <p:nvPicPr>
          <p:cNvPr id="105476" name="Picture 4" descr="C:\Users\sahnoaa\Desktop\flag-russia-s-gerbo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371600"/>
            <a:ext cx="670709" cy="457200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>
            <a:off x="0" y="762000"/>
            <a:ext cx="2895600" cy="1447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37,6%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514600" y="914400"/>
            <a:ext cx="1524000" cy="1219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оборона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0,4%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7" name="Picture 5" descr="C:\Users\sahnoaa\Desktop\48770413.mduase92zx.W66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1600200"/>
            <a:ext cx="521696" cy="290513"/>
          </a:xfrm>
          <a:prstGeom prst="rect">
            <a:avLst/>
          </a:prstGeom>
          <a:noFill/>
        </p:spPr>
      </p:pic>
      <p:sp>
        <p:nvSpPr>
          <p:cNvPr id="11" name="Овал 10"/>
          <p:cNvSpPr/>
          <p:nvPr/>
        </p:nvSpPr>
        <p:spPr>
          <a:xfrm>
            <a:off x="3810000" y="990600"/>
            <a:ext cx="2667000" cy="1828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безопасность и правоохранительная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0,6%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8" name="Picture 6" descr="C:\Users\sahnoaa\Desktop\img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1981200"/>
            <a:ext cx="533400" cy="400050"/>
          </a:xfrm>
          <a:prstGeom prst="rect">
            <a:avLst/>
          </a:prstGeom>
          <a:noFill/>
        </p:spPr>
      </p:pic>
      <p:sp>
        <p:nvSpPr>
          <p:cNvPr id="13" name="Овал 12"/>
          <p:cNvSpPr/>
          <p:nvPr/>
        </p:nvSpPr>
        <p:spPr>
          <a:xfrm>
            <a:off x="381000" y="2209800"/>
            <a:ext cx="1752600" cy="1295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экономика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5,9%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9" name="Picture 7" descr="C:\Users\sahnoaa\Desktop\img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2819400"/>
            <a:ext cx="427567" cy="320675"/>
          </a:xfrm>
          <a:prstGeom prst="rect">
            <a:avLst/>
          </a:prstGeom>
          <a:noFill/>
        </p:spPr>
      </p:pic>
      <p:sp>
        <p:nvSpPr>
          <p:cNvPr id="15" name="Овал 14"/>
          <p:cNvSpPr/>
          <p:nvPr/>
        </p:nvSpPr>
        <p:spPr>
          <a:xfrm>
            <a:off x="6172200" y="914400"/>
            <a:ext cx="1752600" cy="152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Жилищно-ком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хоз-во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5,1%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0" name="Picture 8" descr="C:\Users\sahnoaa\Desktop\zhkh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00800" y="1752600"/>
            <a:ext cx="537633" cy="372208"/>
          </a:xfrm>
          <a:prstGeom prst="rect">
            <a:avLst/>
          </a:prstGeom>
          <a:noFill/>
        </p:spPr>
      </p:pic>
      <p:sp>
        <p:nvSpPr>
          <p:cNvPr id="17" name="Овал 16"/>
          <p:cNvSpPr/>
          <p:nvPr/>
        </p:nvSpPr>
        <p:spPr>
          <a:xfrm>
            <a:off x="304800" y="3505200"/>
            <a:ext cx="18288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Охрана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окр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среды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0,0%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2" name="Picture 10" descr="C:\Users\sahnoaa\Desktop\phot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2000" y="4343400"/>
            <a:ext cx="381000" cy="381000"/>
          </a:xfrm>
          <a:prstGeom prst="rect">
            <a:avLst/>
          </a:prstGeom>
          <a:noFill/>
        </p:spPr>
      </p:pic>
      <p:sp>
        <p:nvSpPr>
          <p:cNvPr id="20" name="Овал 19"/>
          <p:cNvSpPr/>
          <p:nvPr/>
        </p:nvSpPr>
        <p:spPr>
          <a:xfrm>
            <a:off x="6019800" y="3810000"/>
            <a:ext cx="2209800" cy="12954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Культура и кинематография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37,7%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3" name="Picture 11" descr="C:\Users\sahnoaa\Desktop\film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6629400" y="4572000"/>
            <a:ext cx="381000" cy="444500"/>
          </a:xfrm>
          <a:prstGeom prst="rect">
            <a:avLst/>
          </a:prstGeom>
          <a:noFill/>
        </p:spPr>
      </p:pic>
      <p:sp>
        <p:nvSpPr>
          <p:cNvPr id="22" name="Овал 21"/>
          <p:cNvSpPr/>
          <p:nvPr/>
        </p:nvSpPr>
        <p:spPr>
          <a:xfrm>
            <a:off x="6477000" y="2057400"/>
            <a:ext cx="2667000" cy="1828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Межбюджетные трансферты общего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хар-ра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бюджетам субъектов РФ и МО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12,1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990600" y="4724400"/>
            <a:ext cx="2133600" cy="12192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0,1%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4" name="Picture 12" descr="C:\Users\sahnoaa\Desktop\hello_html_5243f41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71600" y="5334000"/>
            <a:ext cx="455385" cy="398462"/>
          </a:xfrm>
          <a:prstGeom prst="rect">
            <a:avLst/>
          </a:prstGeom>
          <a:noFill/>
        </p:spPr>
      </p:pic>
      <p:sp>
        <p:nvSpPr>
          <p:cNvPr id="25" name="Овал 24"/>
          <p:cNvSpPr/>
          <p:nvPr/>
        </p:nvSpPr>
        <p:spPr>
          <a:xfrm>
            <a:off x="2819400" y="4800600"/>
            <a:ext cx="2057400" cy="16002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Соц. политика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0,2%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5" name="Picture 13" descr="C:\Users\sahnoaa\Desktop\696d642c3c3fdc698a6c1bd1219cfa81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00400" y="5638800"/>
            <a:ext cx="533400" cy="495300"/>
          </a:xfrm>
          <a:prstGeom prst="rect">
            <a:avLst/>
          </a:prstGeom>
          <a:noFill/>
        </p:spPr>
      </p:pic>
      <p:sp>
        <p:nvSpPr>
          <p:cNvPr id="27" name="Овал 26"/>
          <p:cNvSpPr/>
          <p:nvPr/>
        </p:nvSpPr>
        <p:spPr>
          <a:xfrm>
            <a:off x="4953000" y="4800600"/>
            <a:ext cx="2209800" cy="1600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Физ.культура и спорт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0,3%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6" name="Picture 14" descr="C:\Users\sahnoaa\Desktop\6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81600" y="5562600"/>
            <a:ext cx="540532" cy="419100"/>
          </a:xfrm>
          <a:prstGeom prst="rect">
            <a:avLst/>
          </a:prstGeom>
          <a:noFill/>
        </p:spPr>
      </p:pic>
      <p:cxnSp>
        <p:nvCxnSpPr>
          <p:cNvPr id="30" name="Прямая соединительная линия 29"/>
          <p:cNvCxnSpPr/>
          <p:nvPr/>
        </p:nvCxnSpPr>
        <p:spPr>
          <a:xfrm rot="10800000">
            <a:off x="2286000" y="2057400"/>
            <a:ext cx="9906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9" idx="4"/>
          </p:cNvCxnSpPr>
          <p:nvPr/>
        </p:nvCxnSpPr>
        <p:spPr>
          <a:xfrm rot="16200000" flipV="1">
            <a:off x="3009900" y="24003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13" idx="6"/>
          </p:cNvCxnSpPr>
          <p:nvPr/>
        </p:nvCxnSpPr>
        <p:spPr>
          <a:xfrm rot="10800000">
            <a:off x="2133600" y="2857500"/>
            <a:ext cx="106680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4152900" y="27051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4495800" y="2286000"/>
            <a:ext cx="20574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05475" idx="3"/>
          </p:cNvCxnSpPr>
          <p:nvPr/>
        </p:nvCxnSpPr>
        <p:spPr>
          <a:xfrm flipV="1">
            <a:off x="4495800" y="3124200"/>
            <a:ext cx="1981200" cy="545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105475" idx="1"/>
          </p:cNvCxnSpPr>
          <p:nvPr/>
        </p:nvCxnSpPr>
        <p:spPr>
          <a:xfrm rot="10800000" flipV="1">
            <a:off x="2133600" y="3669204"/>
            <a:ext cx="1143000" cy="369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 flipV="1">
            <a:off x="2438400" y="4038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3352800" y="46482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343400" y="4419600"/>
            <a:ext cx="1219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495800" y="40386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16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1447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на реализацию муниципальных программ и </a:t>
            </a:r>
            <a:r>
              <a:rPr lang="ru-RU" sz="31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расходы с.п. Сытомино 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год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838200" y="1842448"/>
          <a:ext cx="7855424" cy="478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авая фигурная скобка 10"/>
          <p:cNvSpPr/>
          <p:nvPr/>
        </p:nvSpPr>
        <p:spPr>
          <a:xfrm>
            <a:off x="3048000" y="3505200"/>
            <a:ext cx="609600" cy="17526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5105400" y="3429000"/>
            <a:ext cx="609600" cy="19812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52400" y="685801"/>
          <a:ext cx="8839199" cy="5947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132"/>
                <a:gridCol w="4536868"/>
                <a:gridCol w="1524000"/>
                <a:gridCol w="1371600"/>
                <a:gridCol w="990599"/>
              </a:tblGrid>
              <a:tr h="72804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за </a:t>
                      </a:r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Профилактика правонарушений на территории с.п. Сытомино на 2017-2019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295705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13632,6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13299,5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97,6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 в МО</a:t>
                      </a:r>
                      <a:r>
                        <a:rPr lang="ru-RU" sz="13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с.п. Сытомино на 2017-2019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19628,6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18669,1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95,1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Профилактика терроризма и экстремизма на территории с.п. Сытомино на 2017-2019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709694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ЧС, обеспечение пожарной безопасности и безопасности людей на водных объектах на 2017-2019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96,7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 территории в МО с.п. Сытомино на 2014-2018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97,1</a:t>
                      </a:r>
                    </a:p>
                  </a:txBody>
                  <a:tcPr marL="9525" marR="9525" marT="9525" marB="0" anchor="ctr"/>
                </a:tc>
              </a:tr>
              <a:tr h="50268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 в МО с.п.Сытомино на 2014-2018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96,6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улично-дорожной</a:t>
                      </a:r>
                      <a:r>
                        <a:rPr lang="ru-RU" sz="13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сети в МО с.п.Сытомино на 2014-2018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3835,7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2389,7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62,3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 в с.п.Сытомино на 2018-2020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99,2</a:t>
                      </a:r>
                    </a:p>
                  </a:txBody>
                  <a:tcPr marL="9525" marR="9525" marT="9525" marB="0" anchor="ctr"/>
                </a:tc>
              </a:tr>
              <a:tr h="33149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в МО с.п.Сытомино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99,3</a:t>
                      </a:r>
                    </a:p>
                  </a:txBody>
                  <a:tcPr marL="9525" marR="9525" marT="9525" marB="0" anchor="ctr"/>
                </a:tc>
              </a:tr>
              <a:tr h="359776">
                <a:tc>
                  <a:txBody>
                    <a:bodyPr/>
                    <a:lstStyle/>
                    <a:p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39000,2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36205,0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92,8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17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муниципальных программ с.п. Сытомино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C:\Users\sahnoaa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18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1"/>
            <a:ext cx="8686800" cy="9905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расходах на реализацию Указов Президента Российской Федерации от 07.05.2012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тыс.руб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5240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Динамика показателей средней заработной платы работников культуры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52400" y="2133600"/>
          <a:ext cx="86868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5DBA2-ED5D-4A61-AD49-C4B4C9FE3075}" type="slidenum">
              <a:rPr lang="ru-RU" altLang="ru-RU" smtClean="0"/>
              <a:pPr>
                <a:defRPr/>
              </a:pPr>
              <a:t>19</a:t>
            </a:fld>
            <a:endParaRPr lang="ru-RU" alt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609600"/>
            <a:ext cx="8305800" cy="111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расходах на реализацию Указов Президента Российской Федерации от 07.05.2012г.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05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тыс.руб</a:t>
            </a:r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85800" y="2514600"/>
          <a:ext cx="39624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43000" y="2057400"/>
            <a:ext cx="2521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Плановые назначения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648200" y="2590800"/>
          <a:ext cx="39624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48200" y="2057400"/>
            <a:ext cx="2613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Исполнение за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2018 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7" name="Picture 9" descr="C:\Users\Админ\Desktop\img7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21BF26-1497-403E-A238-60DA11E0C0C3}" type="slidenum">
              <a:rPr lang="ru-RU" altLang="ru-RU" sz="1200">
                <a:solidFill>
                  <a:srgbClr val="BCBCBC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200">
              <a:solidFill>
                <a:srgbClr val="BCBCBC"/>
              </a:solidFill>
              <a:latin typeface="Garamond" panose="02020404030301010803" pitchFamily="18" charset="0"/>
            </a:endParaRPr>
          </a:p>
        </p:txBody>
      </p: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391400" cy="1981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alt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сельского поселения Сытомино на 2018 год              </a:t>
            </a:r>
            <a:r>
              <a:rPr lang="ru-RU" alt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r>
              <a:rPr lang="ru-RU" altLang="ru-RU" sz="2700" dirty="0" smtClean="0">
                <a:solidFill>
                  <a:srgbClr val="FFC000"/>
                </a:solidFill>
              </a:rPr>
              <a:t/>
            </a:r>
            <a:br>
              <a:rPr lang="ru-RU" altLang="ru-RU" sz="2700" dirty="0" smtClean="0">
                <a:solidFill>
                  <a:srgbClr val="FFC000"/>
                </a:solidFill>
              </a:rPr>
            </a:br>
            <a:r>
              <a:rPr lang="ru-RU" altLang="ru-RU" sz="2700" dirty="0" smtClean="0">
                <a:solidFill>
                  <a:srgbClr val="FFC000"/>
                </a:solidFill>
              </a:rPr>
              <a:t/>
            </a:r>
            <a:br>
              <a:rPr lang="ru-RU" altLang="ru-RU" sz="2700" dirty="0" smtClean="0">
                <a:solidFill>
                  <a:srgbClr val="FFC000"/>
                </a:solidFill>
              </a:rPr>
            </a:br>
            <a:r>
              <a:rPr lang="ru-RU" altLang="ru-RU" sz="2700" dirty="0" smtClean="0">
                <a:solidFill>
                  <a:srgbClr val="FFC000"/>
                </a:solidFill>
              </a:rPr>
              <a:t/>
            </a:r>
            <a:br>
              <a:rPr lang="ru-RU" altLang="ru-RU" sz="2700" dirty="0" smtClean="0">
                <a:solidFill>
                  <a:srgbClr val="FFC000"/>
                </a:solidFill>
              </a:rPr>
            </a:br>
            <a:r>
              <a:rPr lang="ru-RU" altLang="ru-RU" sz="2700" dirty="0" smtClean="0">
                <a:solidFill>
                  <a:srgbClr val="FFC000"/>
                </a:solidFill>
              </a:rPr>
              <a:t>                                                                       											</a:t>
            </a:r>
            <a:endParaRPr lang="ru-RU" sz="2200" dirty="0" smtClean="0">
              <a:solidFill>
                <a:schemeClr val="tx1"/>
              </a:solidFill>
            </a:endParaRP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Garamond" panose="020204040303010108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56388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Дефицит -/</a:t>
            </a:r>
            <a:r>
              <a:rPr lang="ru-RU" dirty="0" err="1" smtClean="0"/>
              <a:t>профицит</a:t>
            </a:r>
            <a:r>
              <a:rPr lang="ru-RU" dirty="0" smtClean="0"/>
              <a:t> +</a:t>
            </a:r>
          </a:p>
          <a:p>
            <a:r>
              <a:rPr lang="ru-RU" dirty="0" smtClean="0"/>
              <a:t>Первоначальный план – 0</a:t>
            </a:r>
          </a:p>
          <a:p>
            <a:r>
              <a:rPr lang="ru-RU" dirty="0" smtClean="0"/>
              <a:t>Уточненный план   </a:t>
            </a:r>
            <a:r>
              <a:rPr lang="ru-RU" b="1" dirty="0" smtClean="0"/>
              <a:t>-</a:t>
            </a:r>
            <a:r>
              <a:rPr lang="ru-RU" dirty="0" smtClean="0"/>
              <a:t>3246,9</a:t>
            </a:r>
            <a:endParaRPr lang="ru-RU" dirty="0"/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838200" y="1295400"/>
          <a:ext cx="71628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C:\Users\sahnoaa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610600" cy="17526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для граждан</a:t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30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43000" y="1447800"/>
            <a:ext cx="6858000" cy="38100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endParaRPr lang="ru-RU" sz="4000" dirty="0" smtClean="0">
              <a:latin typeface="Arial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получением дополнительной информации просим обращаться</a:t>
            </a:r>
          </a:p>
          <a:p>
            <a:pPr algn="ctr"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Администрацию сельского поселения Сытомино: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Адрес: ул. Центральная 61, с. Сытомино,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Сургутский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р-н, </a:t>
            </a:r>
          </a:p>
          <a:p>
            <a:pPr algn="ctr"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Ханты-Мансийский автономный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округ-Югра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Тюменская обл., 628436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Телефон (факс):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 (3462) 736-480 (приемная)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 smtClean="0">
                <a:latin typeface="Calibri" pitchFamily="34" charset="0"/>
                <a:cs typeface="Times New Roman" pitchFamily="18" charset="0"/>
                <a:hlinkClick r:id="rId3"/>
              </a:rPr>
              <a:t>admsitomino@mail.ru</a:t>
            </a:r>
            <a:endParaRPr lang="ru-RU" sz="1050" b="1" dirty="0" smtClean="0">
              <a:latin typeface="Arial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Адрес сайта: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sytomino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ru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endParaRPr lang="ru-RU" sz="1050" dirty="0" smtClean="0">
              <a:latin typeface="Arial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Время работы: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 9.00 до 18.00 (перерыв с 13.00 до 14.00),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вт-пт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 9.00 до 17.00 (перерыв с 13.00 до 14.00),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сб-вс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выходной </a:t>
            </a:r>
            <a:endParaRPr lang="ru-RU" sz="1050" dirty="0" smtClean="0">
              <a:latin typeface="Arial" charset="0"/>
              <a:cs typeface="Arial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4" name="Picture 10" descr="C:\Users\Админ\Desktop\img7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EC3AB5-BF95-4138-805E-A1F3D39E4715}" type="slidenum">
              <a:rPr lang="ru-RU" altLang="ru-RU" sz="1200">
                <a:solidFill>
                  <a:srgbClr val="BCBCBC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>
              <a:solidFill>
                <a:srgbClr val="BCBCBC"/>
              </a:solidFill>
              <a:latin typeface="Garamond" panose="02020404030301010803" pitchFamily="18" charset="0"/>
            </a:endParaRPr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924800" cy="2286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с.п. Сытомино  </a:t>
            </a:r>
            <a:b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2018 год </a:t>
            </a:r>
            <a:r>
              <a:rPr lang="ru-RU" alt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r>
              <a:rPr lang="ru-RU" altLang="ru-RU" sz="30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altLang="ru-RU" sz="3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altLang="ru-RU" sz="3000" dirty="0" smtClean="0"/>
              <a:t/>
            </a:r>
            <a:br>
              <a:rPr lang="ru-RU" altLang="ru-RU" sz="3000" dirty="0" smtClean="0"/>
            </a:br>
            <a:r>
              <a:rPr lang="ru-RU" altLang="ru-RU" sz="3000" dirty="0" smtClean="0"/>
              <a:t/>
            </a:r>
            <a:br>
              <a:rPr lang="ru-RU" altLang="ru-RU" sz="3000" dirty="0" smtClean="0"/>
            </a:br>
            <a:r>
              <a:rPr lang="ru-RU" altLang="ru-RU" sz="3000" dirty="0" smtClean="0"/>
              <a:t>						</a:t>
            </a:r>
            <a:endParaRPr lang="ru-RU" sz="2000" dirty="0" smtClean="0"/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Garamond" panose="02020404030301010803" pitchFamily="18" charset="0"/>
            </a:endParaRPr>
          </a:p>
        </p:txBody>
      </p:sp>
      <p:sp>
        <p:nvSpPr>
          <p:cNvPr id="21510" name="Прямоугольник 6"/>
          <p:cNvSpPr>
            <a:spLocks noChangeArrowheads="1"/>
          </p:cNvSpPr>
          <p:nvPr/>
        </p:nvSpPr>
        <p:spPr bwMode="auto">
          <a:xfrm>
            <a:off x="838200" y="2057400"/>
            <a:ext cx="7543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Garamond" panose="02020404030301010803" pitchFamily="18" charset="0"/>
              </a:rPr>
              <a:t/>
            </a:r>
            <a:br>
              <a:rPr lang="ru-RU" altLang="ru-RU" sz="1400">
                <a:latin typeface="Garamond" panose="02020404030301010803" pitchFamily="18" charset="0"/>
              </a:rPr>
            </a:br>
            <a:r>
              <a:rPr lang="ru-RU" altLang="ru-RU" sz="1400" b="1">
                <a:latin typeface="Garamond" panose="02020404030301010803" pitchFamily="18" charset="0"/>
              </a:rPr>
              <a:t/>
            </a:r>
            <a:br>
              <a:rPr lang="ru-RU" altLang="ru-RU" sz="1400" b="1">
                <a:latin typeface="Garamond" panose="02020404030301010803" pitchFamily="18" charset="0"/>
              </a:rPr>
            </a:br>
            <a:endParaRPr lang="ru-RU" altLang="ru-RU" sz="1400">
              <a:latin typeface="Garamond" panose="02020404030301010803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381000" y="1397000"/>
          <a:ext cx="8534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752600" y="5715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Дефицит -/ </a:t>
            </a:r>
            <a:r>
              <a:rPr lang="ru-RU" b="1" dirty="0" err="1" smtClean="0"/>
              <a:t>профицит</a:t>
            </a:r>
            <a:r>
              <a:rPr lang="ru-RU" b="1" dirty="0" smtClean="0"/>
              <a:t> +</a:t>
            </a:r>
          </a:p>
          <a:p>
            <a:r>
              <a:rPr lang="ru-RU" b="1" dirty="0" smtClean="0"/>
              <a:t>Уточненный план  - 3246,9</a:t>
            </a:r>
          </a:p>
          <a:p>
            <a:r>
              <a:rPr lang="ru-RU" b="1" dirty="0" smtClean="0"/>
              <a:t>Факт за 2018 год      +1926,0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2895600"/>
          <a:ext cx="8686804" cy="358140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286002"/>
                <a:gridCol w="2971800"/>
                <a:gridCol w="1752600"/>
                <a:gridCol w="1676402"/>
              </a:tblGrid>
              <a:tr h="67004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Код бюджетной классификации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 за 2018 год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91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1 00 00000 00 0000 000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970,1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5 099,5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8202"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4 813,4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4 942,8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91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1 01 02000 01 0000 110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лиц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675,7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1 749,8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34045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1 03 02000 01 0000 110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947,8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2 994,3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8194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о поступлениях в бюджет с.п. Сытомино в разрезе основных налоговых и неналоговых доходов, безвозмездных поступлений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2018 год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24800" y="1600200"/>
            <a:ext cx="860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Табл.1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762000"/>
          <a:ext cx="8686799" cy="492420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62200"/>
                <a:gridCol w="4495800"/>
                <a:gridCol w="914400"/>
                <a:gridCol w="914399"/>
              </a:tblGrid>
              <a:tr h="54221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1 06 00000 00 0000 000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178,3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186,8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4221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1 06 01000 00 0000 110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123,3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125,8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4221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1 06 06000 00 0000 110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55,0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61,0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23353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1 08 04000 01 0000 110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 за совершение нотариальных действий (за исключением действий, совершаемых консульскими учреждениями Российской Федерации)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11,6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11,9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30287"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156,7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156,7 </a:t>
                      </a:r>
                    </a:p>
                  </a:txBody>
                  <a:tcPr marL="9525" marR="9525" marT="9525" marB="0" anchor="ctr"/>
                </a:tc>
              </a:tr>
              <a:tr h="5704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1 13 00000 00 0000 000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156,7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156,7 </a:t>
                      </a:r>
                    </a:p>
                  </a:txBody>
                  <a:tcPr marL="9525" marR="9525" marT="9525" marB="0" anchor="ctr"/>
                </a:tc>
              </a:tr>
              <a:tr h="5704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2 00 00000 00 0000 000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47 168,1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46 993,5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704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от других бюджетов бюджетной системы РФ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47 035,9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861,3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sp>
        <p:nvSpPr>
          <p:cNvPr id="7" name="TextBox 6"/>
          <p:cNvSpPr txBox="1"/>
          <p:nvPr/>
        </p:nvSpPr>
        <p:spPr>
          <a:xfrm>
            <a:off x="6629400" y="152400"/>
            <a:ext cx="229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Продолжение табл.1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10600" cy="436785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06411"/>
                <a:gridCol w="3920898"/>
                <a:gridCol w="1153205"/>
                <a:gridCol w="1230086"/>
              </a:tblGrid>
              <a:tr h="6507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2 02 10000 00 0000 151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бюджетам бюджетной системы Российской Федерации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28 125,7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28 125,7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507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2 02 30000 00 0000 151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бюджетной системы Российской Федерации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262,0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262,0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507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2 02 40000 00 0000 151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18 648,2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18 473,6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507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2 18 00000 00 0000 000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бюджетов бюджетной системы Российской Федерации от возврата бюджетами бюджетной системы и организациями остатков субсидий, субвенций и иных межбюджетных трансфертов, имеющих целевое назначение, прошлых лет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132,2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132,2 </a:t>
                      </a:r>
                    </a:p>
                  </a:txBody>
                  <a:tcPr marL="9525" marR="9525" marT="9525" marB="0" anchor="ctr"/>
                </a:tc>
              </a:tr>
              <a:tr h="61735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ДОХОДОВ: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52 138,2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52 093,0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sp>
        <p:nvSpPr>
          <p:cNvPr id="7" name="TextBox 6"/>
          <p:cNvSpPr txBox="1"/>
          <p:nvPr/>
        </p:nvSpPr>
        <p:spPr>
          <a:xfrm>
            <a:off x="6781800" y="685800"/>
            <a:ext cx="2059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Окончание табл.1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590800"/>
          <a:ext cx="8458200" cy="3886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79877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877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4813,4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4942,8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9877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03345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47168,1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46993,5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644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52138,2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52093,0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исполнения доходной части бюджета с.п. Сытомино 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год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тыс.руб.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5600" cy="69342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1905000"/>
          <a:ext cx="49530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4249"/>
                <a:gridCol w="1658751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исполнение,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655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4942,8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55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156,7</a:t>
                      </a:r>
                    </a:p>
                  </a:txBody>
                  <a:tcPr marL="9525" marR="9525" marT="9525" marB="0" anchor="ctr"/>
                </a:tc>
              </a:tr>
              <a:tr h="34655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46993,5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554">
                <a:tc>
                  <a:txBody>
                    <a:bodyPr/>
                    <a:lstStyle/>
                    <a:p>
                      <a:pPr algn="l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52093,0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65126"/>
            <a:ext cx="8305800" cy="138747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исполнения доходной части бюджета сельского поселения Сытомино 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год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2743200"/>
            <a:ext cx="1470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Уд. вес %</a:t>
            </a:r>
            <a:endParaRPr lang="ru-RU" sz="2400" b="1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3962400" y="2819400"/>
          <a:ext cx="5181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1981200"/>
          <a:ext cx="3581400" cy="4573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676400"/>
              </a:tblGrid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Факт. исполнение,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92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1749,8</a:t>
                      </a:r>
                    </a:p>
                  </a:txBody>
                  <a:tcPr marL="9525" marR="9525" marT="9525" marB="0" anchor="ctr"/>
                </a:tc>
              </a:tr>
              <a:tr h="38792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2994,3</a:t>
                      </a:r>
                    </a:p>
                  </a:txBody>
                  <a:tcPr marL="9525" marR="9525" marT="9525" marB="0" anchor="ctr"/>
                </a:tc>
              </a:tr>
              <a:tr h="67005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125,8</a:t>
                      </a:r>
                    </a:p>
                  </a:txBody>
                  <a:tcPr marL="9525" marR="9525" marT="9525" marB="0" anchor="ctr"/>
                </a:tc>
              </a:tr>
              <a:tr h="67005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61,0</a:t>
                      </a:r>
                    </a:p>
                  </a:txBody>
                  <a:tcPr marL="9525" marR="9525" marT="9525" marB="0" anchor="ctr"/>
                </a:tc>
              </a:tr>
              <a:tr h="38792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пошлина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11,9</a:t>
                      </a:r>
                    </a:p>
                  </a:txBody>
                  <a:tcPr marL="9525" marR="9525" marT="9525" marB="0" anchor="ctr"/>
                </a:tc>
              </a:tr>
              <a:tr h="80318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доходы от компенсации затрат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156,7</a:t>
                      </a:r>
                    </a:p>
                  </a:txBody>
                  <a:tcPr marL="9525" marR="9525" marT="9525" marB="0" anchor="ctr"/>
                </a:tc>
              </a:tr>
              <a:tr h="423193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5099,5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23507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исполнения налоговой и неналоговой части бюджета с.п. Сытомино 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год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267200" y="2133600"/>
          <a:ext cx="441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23827</TotalTime>
  <Words>1124</Words>
  <Application>Microsoft Office PowerPoint</Application>
  <PresentationFormat>Экран (4:3)</PresentationFormat>
  <Paragraphs>379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Исполнение бюджета  сельского поселения Сытомино</vt:lpstr>
      <vt:lpstr>Бюджет сельского поселения Сытомино на 2018 год              тыс.руб.                                                                                     </vt:lpstr>
      <vt:lpstr>Исполнение бюджета с.п. Сытомино   за 2018 год (тыс.руб.)         </vt:lpstr>
      <vt:lpstr>Сведения о поступлениях в бюджет с.п. Сытомино в разрезе основных налоговых и неналоговых доходов, безвозмездных поступлений  за 2018 год (тыс.руб.)</vt:lpstr>
      <vt:lpstr>Слайд 5</vt:lpstr>
      <vt:lpstr>Слайд 6</vt:lpstr>
      <vt:lpstr>Анализ исполнения доходной части бюджета с.п. Сытомино  за 2018 год                                                                                                                                         тыс.руб.</vt:lpstr>
      <vt:lpstr>Структура исполнения доходной части бюджета сельского поселения Сытомино  за 2018 год</vt:lpstr>
      <vt:lpstr>Структура исполнения налоговой и неналоговой части бюджета с.п. Сытомино  за 2018 год</vt:lpstr>
      <vt:lpstr>Информация о полученных межбюджетных трансфертах МО с.п. Сытомино  за 2018 год</vt:lpstr>
      <vt:lpstr>Информация об иных межбюджетных трансфертах на финансовое обеспечение полномочий, передаваемых на уровень муниципального района  за 2018 год  тыс.руб.</vt:lpstr>
      <vt:lpstr>Сравнительный анализ исполнения расходной части бюджета МО с.п. Сытомино  за 2018 год  по функциональной структуре расходов   тыс.руб.</vt:lpstr>
      <vt:lpstr>Слайд 13</vt:lpstr>
      <vt:lpstr>Функциональная структура расходов  с.п. Сытомино за 2018 год </vt:lpstr>
      <vt:lpstr>Функциональная структура расходов МО с.п. Сытомино за 2018 год </vt:lpstr>
      <vt:lpstr>Расходы на реализацию муниципальных программ и непрограммные расходы с.п. Сытомино  за 2018 год (тыс. руб.)</vt:lpstr>
      <vt:lpstr>Исполнение муниципальных программ с.п. Сытомино (тыс.руб.)</vt:lpstr>
      <vt:lpstr>Информация о расходах на реализацию Указов Президента Российской Федерации от 07.05.2012    тыс.руб.</vt:lpstr>
      <vt:lpstr>Слайд 19</vt:lpstr>
      <vt:lpstr>  Контактная информация для граждан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Романчук Ольга Александровна</dc:creator>
  <cp:lastModifiedBy>User1</cp:lastModifiedBy>
  <cp:revision>1718</cp:revision>
  <cp:lastPrinted>2014-05-16T09:04:14Z</cp:lastPrinted>
  <dcterms:created xsi:type="dcterms:W3CDTF">1601-01-01T00:00:00Z</dcterms:created>
  <dcterms:modified xsi:type="dcterms:W3CDTF">2019-04-10T10:56:37Z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